
<file path=[Content_Types].xml><?xml version="1.0" encoding="utf-8"?>
<Types xmlns="http://schemas.openxmlformats.org/package/2006/content-types">
  <Default Extension="(null)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700" r:id="rId2"/>
    <p:sldMasterId id="2147483709" r:id="rId3"/>
    <p:sldMasterId id="2147483701" r:id="rId4"/>
    <p:sldMasterId id="2147483730" r:id="rId5"/>
  </p:sldMasterIdLst>
  <p:notesMasterIdLst>
    <p:notesMasterId r:id="rId14"/>
  </p:notesMasterIdLst>
  <p:handoutMasterIdLst>
    <p:handoutMasterId r:id="rId15"/>
  </p:handoutMasterIdLst>
  <p:sldIdLst>
    <p:sldId id="279" r:id="rId6"/>
    <p:sldId id="257" r:id="rId7"/>
    <p:sldId id="258" r:id="rId8"/>
    <p:sldId id="268" r:id="rId9"/>
    <p:sldId id="266" r:id="rId10"/>
    <p:sldId id="270" r:id="rId11"/>
    <p:sldId id="272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B29A"/>
    <a:srgbClr val="AC2299"/>
    <a:srgbClr val="444442"/>
    <a:srgbClr val="29BAA2"/>
    <a:srgbClr val="E3E0DB"/>
    <a:srgbClr val="003765"/>
    <a:srgbClr val="717271"/>
    <a:srgbClr val="007CBB"/>
    <a:srgbClr val="E2E2E2"/>
    <a:srgbClr val="F5A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12" autoAdjust="0"/>
    <p:restoredTop sz="88931" autoAdjust="0"/>
  </p:normalViewPr>
  <p:slideViewPr>
    <p:cSldViewPr snapToGrid="0" snapToObjects="1">
      <p:cViewPr varScale="1">
        <p:scale>
          <a:sx n="74" d="100"/>
          <a:sy n="74" d="100"/>
        </p:scale>
        <p:origin x="43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A41A4-9AC1-1C44-8FF7-AFCF9EB53B77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4FD0F-1CC7-1949-A0DF-38E56638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89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9B1A5-C4E7-8246-81F7-43B2712695CC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266DA-4FF9-AA4C-ACFB-FC1A0C49E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264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(null)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(null)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(null)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5F13A3F-A72D-AD43-907E-1E92FEC628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7239" y="2975968"/>
            <a:ext cx="7495477" cy="11789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600" b="1" i="0" kern="1200" baseline="0" dirty="0" smtClean="0">
                <a:solidFill>
                  <a:srgbClr val="AC229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PRESENTATION TITLE. ALL CAPS. TWO LINES.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CA215C-8C0A-1743-B136-036B15B20D75}"/>
              </a:ext>
            </a:extLst>
          </p:cNvPr>
          <p:cNvSpPr txBox="1"/>
          <p:nvPr userDrawn="1"/>
        </p:nvSpPr>
        <p:spPr>
          <a:xfrm>
            <a:off x="397239" y="4283242"/>
            <a:ext cx="6412635" cy="43313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en-US" sz="2400" b="1" dirty="0">
              <a:solidFill>
                <a:srgbClr val="00376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E15F69-76BC-4B4C-A7EE-4B2335151460}"/>
              </a:ext>
            </a:extLst>
          </p:cNvPr>
          <p:cNvSpPr txBox="1"/>
          <p:nvPr userDrawn="1"/>
        </p:nvSpPr>
        <p:spPr>
          <a:xfrm>
            <a:off x="397239" y="5558589"/>
            <a:ext cx="6027624" cy="5293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en-US" sz="2400" b="1" dirty="0">
              <a:solidFill>
                <a:srgbClr val="31B29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8AB8E-CBFD-474E-9281-6A1CAB8375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3176" y="3112338"/>
            <a:ext cx="8625030" cy="11789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600" b="1" i="0" kern="1200" spc="-150" baseline="0" dirty="0" smtClean="0">
                <a:solidFill>
                  <a:srgbClr val="AC229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30841E-DD05-974A-8CA8-98F99D66DEC1}"/>
              </a:ext>
            </a:extLst>
          </p:cNvPr>
          <p:cNvSpPr/>
          <p:nvPr userDrawn="1"/>
        </p:nvSpPr>
        <p:spPr>
          <a:xfrm>
            <a:off x="-193931" y="1178410"/>
            <a:ext cx="9637295" cy="720687"/>
          </a:xfrm>
          <a:prstGeom prst="rect">
            <a:avLst/>
          </a:prstGeom>
          <a:solidFill>
            <a:srgbClr val="31B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C2ED90F-B4C5-5748-A347-867BF92B214E}"/>
              </a:ext>
            </a:extLst>
          </p:cNvPr>
          <p:cNvCxnSpPr/>
          <p:nvPr userDrawn="1"/>
        </p:nvCxnSpPr>
        <p:spPr>
          <a:xfrm>
            <a:off x="559337" y="2721940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E7057B6-0FEB-4C45-8C05-EE09477DB28A}"/>
              </a:ext>
            </a:extLst>
          </p:cNvPr>
          <p:cNvCxnSpPr/>
          <p:nvPr userDrawn="1"/>
        </p:nvCxnSpPr>
        <p:spPr>
          <a:xfrm>
            <a:off x="559337" y="3508993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C7DBC98-1A9D-8A40-9A86-ECC31A635BA3}"/>
              </a:ext>
            </a:extLst>
          </p:cNvPr>
          <p:cNvCxnSpPr/>
          <p:nvPr userDrawn="1"/>
        </p:nvCxnSpPr>
        <p:spPr>
          <a:xfrm>
            <a:off x="559337" y="4296046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2E1C90D-AC34-9E43-8405-A7E7DE9BF45F}"/>
              </a:ext>
            </a:extLst>
          </p:cNvPr>
          <p:cNvCxnSpPr/>
          <p:nvPr userDrawn="1"/>
        </p:nvCxnSpPr>
        <p:spPr>
          <a:xfrm>
            <a:off x="559337" y="5083099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ED975C9-6052-B44D-83F4-C1E7E9CC5D37}"/>
              </a:ext>
            </a:extLst>
          </p:cNvPr>
          <p:cNvCxnSpPr/>
          <p:nvPr userDrawn="1"/>
        </p:nvCxnSpPr>
        <p:spPr>
          <a:xfrm>
            <a:off x="559337" y="5901805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5F596FD-B63A-244A-8E49-8D8DE45E4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338" y="2118879"/>
            <a:ext cx="5871280" cy="347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8862CE2-A5B4-B943-A00C-6D923BE7FF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42210" y="1361220"/>
            <a:ext cx="1162878" cy="3581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lang="en-US" sz="1600" b="1" kern="1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r">
              <a:buNone/>
              <a:defRPr lang="en-US" sz="1600" b="0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1</a:t>
            </a:r>
          </a:p>
          <a:p>
            <a:pPr lvl="1"/>
            <a:endParaRPr lang="en-US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E2DC62BA-5D06-4440-8A0C-F57F64C42E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9335" y="1365725"/>
            <a:ext cx="5871280" cy="347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600" b="1" kern="1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DCB992E7-4C8A-AE4F-840F-7A4F533B68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42210" y="2132752"/>
            <a:ext cx="1162878" cy="38650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C8C749F-7584-2145-A937-0799D94960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2210" y="2932597"/>
            <a:ext cx="1162878" cy="38650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50AD7EFA-2E1C-874D-A9ED-785F200C0F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2210" y="3732442"/>
            <a:ext cx="1162878" cy="38650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C77B1E3-F2BD-5E4E-B108-B44A66B3B1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42210" y="4532287"/>
            <a:ext cx="1162878" cy="38650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6EA085DE-4A17-D943-88F7-EFFCD056C8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42210" y="5332130"/>
            <a:ext cx="1162878" cy="3865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C3E37A3B-4628-3142-89FA-199FADF5489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9337" y="2945849"/>
            <a:ext cx="5871280" cy="347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27C07222-F6A9-C040-8BFB-EE592C8838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9338" y="3754096"/>
            <a:ext cx="5871280" cy="347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CB227D1D-2D43-6841-BB2F-26FE912F676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9337" y="4552264"/>
            <a:ext cx="5871280" cy="347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FBC641A5-8F3C-B54C-9AE1-FB3EEEBCAA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9336" y="5360511"/>
            <a:ext cx="5871280" cy="347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CD6EE8D-711B-3347-A946-5AFE9808FF09}"/>
              </a:ext>
            </a:extLst>
          </p:cNvPr>
          <p:cNvCxnSpPr/>
          <p:nvPr userDrawn="1"/>
        </p:nvCxnSpPr>
        <p:spPr>
          <a:xfrm>
            <a:off x="559337" y="1899782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260848"/>
            <a:ext cx="7886700" cy="3222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 u="none" baseline="0">
                <a:solidFill>
                  <a:srgbClr val="31B29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Intro. Font: Arial Bold 16pt. One Line Only.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1583111"/>
            <a:ext cx="7886700" cy="27721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body text. Font: Arial 14pt.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81DB83-A958-3846-8F28-7B74D2E3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5599" y="1842247"/>
            <a:ext cx="8875059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10B109D-619A-B24C-B59B-50B420BDDD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5127"/>
            <a:ext cx="7886700" cy="6092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>
                <a:solidFill>
                  <a:srgbClr val="AC229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SLIDE TITLE. FONT: ARIAL BOLD 19PT. </a:t>
            </a:r>
            <a:br>
              <a:rPr lang="en-US" dirty="0"/>
            </a:br>
            <a:r>
              <a:rPr lang="en-US" dirty="0"/>
              <a:t>ALL CAPS. TWO LINES ONLY.</a:t>
            </a:r>
          </a:p>
        </p:txBody>
      </p:sp>
    </p:spTree>
    <p:extLst>
      <p:ext uri="{BB962C8B-B14F-4D97-AF65-F5344CB8AC3E}">
        <p14:creationId xmlns:p14="http://schemas.microsoft.com/office/powerpoint/2010/main" val="113795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1155728"/>
            <a:ext cx="7886700" cy="27721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body text. Font: Arial 14pt.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81DB83-A958-3846-8F28-7B74D2E3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5599" y="1842247"/>
            <a:ext cx="8875059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861926E-2859-494F-A876-98DC8C0D16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5127"/>
            <a:ext cx="7886700" cy="6092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>
                <a:solidFill>
                  <a:srgbClr val="AC229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SLIDE TITLE. FONT: ARIAL BOLD 19PT. </a:t>
            </a:r>
            <a:br>
              <a:rPr lang="en-US" dirty="0"/>
            </a:br>
            <a:r>
              <a:rPr lang="en-US" dirty="0"/>
              <a:t>ALL CAPS. TWO LINES ONLY.</a:t>
            </a:r>
          </a:p>
        </p:txBody>
      </p:sp>
    </p:spTree>
    <p:extLst>
      <p:ext uri="{BB962C8B-B14F-4D97-AF65-F5344CB8AC3E}">
        <p14:creationId xmlns:p14="http://schemas.microsoft.com/office/powerpoint/2010/main" val="304959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958498" y="1932085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4444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Title</a:t>
            </a:r>
            <a:endParaRPr lang="en-US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1958498" y="1680393"/>
            <a:ext cx="2538777" cy="246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u="none" baseline="0">
                <a:solidFill>
                  <a:srgbClr val="4444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Name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958498" y="2125426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4444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Phone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1958498" y="2320805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4444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Email</a:t>
            </a:r>
          </a:p>
        </p:txBody>
      </p:sp>
      <p:sp>
        <p:nvSpPr>
          <p:cNvPr id="14" name="Picture Placeholder 36"/>
          <p:cNvSpPr>
            <a:spLocks noGrp="1"/>
          </p:cNvSpPr>
          <p:nvPr>
            <p:ph type="pic" sz="quarter" idx="18" hasCustomPrompt="1"/>
          </p:nvPr>
        </p:nvSpPr>
        <p:spPr>
          <a:xfrm>
            <a:off x="585383" y="1680394"/>
            <a:ext cx="1270168" cy="12727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Edit Picture</a:t>
            </a:r>
          </a:p>
        </p:txBody>
      </p:sp>
      <p:sp>
        <p:nvSpPr>
          <p:cNvPr id="60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6078211" y="1932085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4444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Title</a:t>
            </a:r>
            <a:endParaRPr lang="en-US" dirty="0"/>
          </a:p>
        </p:txBody>
      </p:sp>
      <p:sp>
        <p:nvSpPr>
          <p:cNvPr id="61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6078211" y="1680393"/>
            <a:ext cx="2538777" cy="246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u="none" baseline="0">
                <a:solidFill>
                  <a:srgbClr val="4444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Name</a:t>
            </a:r>
          </a:p>
        </p:txBody>
      </p:sp>
      <p:sp>
        <p:nvSpPr>
          <p:cNvPr id="62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6078211" y="2125426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4444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Phone</a:t>
            </a:r>
            <a:endParaRPr lang="en-US" dirty="0"/>
          </a:p>
        </p:txBody>
      </p:sp>
      <p:sp>
        <p:nvSpPr>
          <p:cNvPr id="63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6078211" y="2320805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4444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Email</a:t>
            </a:r>
          </a:p>
        </p:txBody>
      </p:sp>
      <p:sp>
        <p:nvSpPr>
          <p:cNvPr id="64" name="Picture Placeholder 36"/>
          <p:cNvSpPr>
            <a:spLocks noGrp="1"/>
          </p:cNvSpPr>
          <p:nvPr>
            <p:ph type="pic" sz="quarter" idx="23" hasCustomPrompt="1"/>
          </p:nvPr>
        </p:nvSpPr>
        <p:spPr>
          <a:xfrm>
            <a:off x="4705096" y="1680394"/>
            <a:ext cx="1270168" cy="12727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Edit Picture</a:t>
            </a:r>
          </a:p>
        </p:txBody>
      </p:sp>
      <p:sp>
        <p:nvSpPr>
          <p:cNvPr id="65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1958498" y="3928033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444442"/>
                </a:solidFill>
                <a:latin typeface="Proxima Nova Light" panose="02000506030000020004" pitchFamily="2" charset="0"/>
                <a:ea typeface="Proxima Nova Light" panose="02000506030000020004" pitchFamily="2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Title</a:t>
            </a:r>
            <a:endParaRPr lang="en-US" dirty="0"/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1958498" y="3676341"/>
            <a:ext cx="2538777" cy="246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u="none" baseline="0">
                <a:solidFill>
                  <a:srgbClr val="444442"/>
                </a:solidFill>
                <a:latin typeface="Proxima Nova" panose="02000506030000020004" pitchFamily="2" charset="0"/>
                <a:ea typeface="Proxima Nova" panose="02000506030000020004" pitchFamily="2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Name</a:t>
            </a:r>
          </a:p>
        </p:txBody>
      </p:sp>
      <p:sp>
        <p:nvSpPr>
          <p:cNvPr id="67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1958498" y="4121374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444442"/>
                </a:solidFill>
                <a:latin typeface="Proxima Nova Light" panose="02000506030000020004" pitchFamily="2" charset="0"/>
                <a:ea typeface="Proxima Nova Light" panose="02000506030000020004" pitchFamily="2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Phone</a:t>
            </a:r>
            <a:endParaRPr lang="en-US" dirty="0"/>
          </a:p>
        </p:txBody>
      </p:sp>
      <p:sp>
        <p:nvSpPr>
          <p:cNvPr id="68" name="Text Placeholder 18"/>
          <p:cNvSpPr>
            <a:spLocks noGrp="1"/>
          </p:cNvSpPr>
          <p:nvPr>
            <p:ph type="body" sz="quarter" idx="27" hasCustomPrompt="1"/>
          </p:nvPr>
        </p:nvSpPr>
        <p:spPr>
          <a:xfrm>
            <a:off x="1958498" y="4316753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444442"/>
                </a:solidFill>
                <a:latin typeface="Proxima Nova Light" panose="02000506030000020004" pitchFamily="2" charset="0"/>
                <a:ea typeface="Proxima Nova Light" panose="02000506030000020004" pitchFamily="2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Email</a:t>
            </a:r>
          </a:p>
        </p:txBody>
      </p:sp>
      <p:sp>
        <p:nvSpPr>
          <p:cNvPr id="69" name="Picture Placeholder 36"/>
          <p:cNvSpPr>
            <a:spLocks noGrp="1"/>
          </p:cNvSpPr>
          <p:nvPr>
            <p:ph type="pic" sz="quarter" idx="28" hasCustomPrompt="1"/>
          </p:nvPr>
        </p:nvSpPr>
        <p:spPr>
          <a:xfrm>
            <a:off x="585383" y="3676342"/>
            <a:ext cx="1270168" cy="12727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Edit Picture</a:t>
            </a:r>
          </a:p>
        </p:txBody>
      </p:sp>
      <p:sp>
        <p:nvSpPr>
          <p:cNvPr id="70" name="Text Placeholder 18"/>
          <p:cNvSpPr>
            <a:spLocks noGrp="1"/>
          </p:cNvSpPr>
          <p:nvPr>
            <p:ph type="body" sz="quarter" idx="29" hasCustomPrompt="1"/>
          </p:nvPr>
        </p:nvSpPr>
        <p:spPr>
          <a:xfrm>
            <a:off x="6078211" y="3928033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4444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Title</a:t>
            </a:r>
            <a:endParaRPr lang="en-US" dirty="0"/>
          </a:p>
        </p:txBody>
      </p:sp>
      <p:sp>
        <p:nvSpPr>
          <p:cNvPr id="7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078211" y="3676341"/>
            <a:ext cx="2538777" cy="246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u="none" baseline="0">
                <a:solidFill>
                  <a:srgbClr val="4444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Name</a:t>
            </a:r>
          </a:p>
        </p:txBody>
      </p:sp>
      <p:sp>
        <p:nvSpPr>
          <p:cNvPr id="72" name="Text Placeholder 18"/>
          <p:cNvSpPr>
            <a:spLocks noGrp="1"/>
          </p:cNvSpPr>
          <p:nvPr>
            <p:ph type="body" sz="quarter" idx="31" hasCustomPrompt="1"/>
          </p:nvPr>
        </p:nvSpPr>
        <p:spPr>
          <a:xfrm>
            <a:off x="6078211" y="4121374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4444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Phone</a:t>
            </a:r>
          </a:p>
        </p:txBody>
      </p:sp>
      <p:sp>
        <p:nvSpPr>
          <p:cNvPr id="73" name="Text Placeholder 18"/>
          <p:cNvSpPr>
            <a:spLocks noGrp="1"/>
          </p:cNvSpPr>
          <p:nvPr>
            <p:ph type="body" sz="quarter" idx="32" hasCustomPrompt="1"/>
          </p:nvPr>
        </p:nvSpPr>
        <p:spPr>
          <a:xfrm>
            <a:off x="6078211" y="4316753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4444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Email</a:t>
            </a:r>
          </a:p>
        </p:txBody>
      </p:sp>
      <p:sp>
        <p:nvSpPr>
          <p:cNvPr id="74" name="Picture Placeholder 36"/>
          <p:cNvSpPr>
            <a:spLocks noGrp="1"/>
          </p:cNvSpPr>
          <p:nvPr>
            <p:ph type="pic" sz="quarter" idx="33" hasCustomPrompt="1"/>
          </p:nvPr>
        </p:nvSpPr>
        <p:spPr>
          <a:xfrm>
            <a:off x="4705096" y="3676342"/>
            <a:ext cx="1270168" cy="12727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Edit Picture</a:t>
            </a:r>
          </a:p>
        </p:txBody>
      </p:sp>
    </p:spTree>
    <p:extLst>
      <p:ext uri="{BB962C8B-B14F-4D97-AF65-F5344CB8AC3E}">
        <p14:creationId xmlns:p14="http://schemas.microsoft.com/office/powerpoint/2010/main" val="74948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441FFA-F7C5-5E47-9123-441FBF405E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203" b="20145"/>
          <a:stretch/>
        </p:blipFill>
        <p:spPr>
          <a:xfrm>
            <a:off x="69574" y="1162878"/>
            <a:ext cx="8875059" cy="450242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089B9A5-DADF-1F46-B4FB-21DCC214A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77829" y="616184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21186C4-0D2F-A946-8552-DA8E39FB01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3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(null)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5B7CE6-838B-7A4E-BAA8-C56BAEDF66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449843"/>
            <a:ext cx="9837019" cy="7601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4996CB-1106-D942-91A4-465522CFA80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73203">
            <a:off x="1934815" y="1491714"/>
            <a:ext cx="7830842" cy="605110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8622265" y="66063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59B1308-39D2-3845-943E-6789355A22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15599" y="1842247"/>
            <a:ext cx="8875059" cy="6858000"/>
          </a:xfrm>
          <a:prstGeom prst="rect">
            <a:avLst/>
          </a:prstGeom>
        </p:spPr>
      </p:pic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B55B275B-535E-7046-B79C-A0904000DC04}"/>
              </a:ext>
            </a:extLst>
          </p:cNvPr>
          <p:cNvSpPr txBox="1">
            <a:spLocks/>
          </p:cNvSpPr>
          <p:nvPr userDrawn="1"/>
        </p:nvSpPr>
        <p:spPr>
          <a:xfrm>
            <a:off x="383099" y="6146767"/>
            <a:ext cx="4511630" cy="395288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kern="1200" baseline="0">
                <a:solidFill>
                  <a:srgbClr val="444442"/>
                </a:solidFill>
                <a:latin typeface="Univia Pro Book" pitchFamily="2" charset="77"/>
                <a:ea typeface="Univia Pro Book" pitchFamily="2" charset="77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In</a:t>
            </a:r>
            <a:r>
              <a:rPr lang="en-US" dirty="0">
                <a:solidFill>
                  <a:srgbClr val="29BAA2"/>
                </a:solidFill>
              </a:rPr>
              <a:t>nova</a:t>
            </a:r>
            <a:r>
              <a:rPr lang="en-US" dirty="0"/>
              <a:t>tion lives here</a:t>
            </a:r>
          </a:p>
        </p:txBody>
      </p:sp>
    </p:spTree>
    <p:extLst>
      <p:ext uri="{BB962C8B-B14F-4D97-AF65-F5344CB8AC3E}">
        <p14:creationId xmlns:p14="http://schemas.microsoft.com/office/powerpoint/2010/main" val="828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8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8622265" y="66063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A471C79D-1E33-804B-BEB6-DF61C6EB2A14}"/>
              </a:ext>
            </a:extLst>
          </p:cNvPr>
          <p:cNvSpPr txBox="1">
            <a:spLocks/>
          </p:cNvSpPr>
          <p:nvPr userDrawn="1"/>
        </p:nvSpPr>
        <p:spPr>
          <a:xfrm>
            <a:off x="383099" y="6146767"/>
            <a:ext cx="4511630" cy="395288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kern="1200" baseline="0">
                <a:solidFill>
                  <a:srgbClr val="444442"/>
                </a:solidFill>
                <a:latin typeface="Univia Pro Book" pitchFamily="2" charset="77"/>
                <a:ea typeface="Univia Pro Book" pitchFamily="2" charset="77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In</a:t>
            </a:r>
            <a:r>
              <a:rPr lang="en-US" dirty="0">
                <a:solidFill>
                  <a:srgbClr val="29BAA2"/>
                </a:solidFill>
              </a:rPr>
              <a:t>nova</a:t>
            </a:r>
            <a:r>
              <a:rPr lang="en-US" dirty="0"/>
              <a:t>tion lives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65E71A-81C0-E244-9590-4F1F105DE402}"/>
              </a:ext>
            </a:extLst>
          </p:cNvPr>
          <p:cNvSpPr txBox="1">
            <a:spLocks/>
          </p:cNvSpPr>
          <p:nvPr userDrawn="1"/>
        </p:nvSpPr>
        <p:spPr>
          <a:xfrm>
            <a:off x="457200" y="365760"/>
            <a:ext cx="7886700" cy="4798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200" spc="-150" dirty="0">
                <a:solidFill>
                  <a:srgbClr val="AC2299"/>
                </a:solidFill>
              </a:rPr>
              <a:t>AGENDA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0BD6423D-8626-B84C-BB1A-31BCA0B880CF}"/>
              </a:ext>
            </a:extLst>
          </p:cNvPr>
          <p:cNvSpPr txBox="1">
            <a:spLocks/>
          </p:cNvSpPr>
          <p:nvPr userDrawn="1"/>
        </p:nvSpPr>
        <p:spPr>
          <a:xfrm>
            <a:off x="6647688" y="613154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6EED7-13ED-A84C-94B9-BBA662EE9F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3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A61D50-5CD3-9A4E-9AFE-6BDEB28CEA6B}"/>
              </a:ext>
            </a:extLst>
          </p:cNvPr>
          <p:cNvCxnSpPr/>
          <p:nvPr userDrawn="1"/>
        </p:nvCxnSpPr>
        <p:spPr>
          <a:xfrm>
            <a:off x="8622265" y="66063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A9D06EC8-987C-0D43-B4BE-F4A6EF206E62}"/>
              </a:ext>
            </a:extLst>
          </p:cNvPr>
          <p:cNvSpPr txBox="1">
            <a:spLocks/>
          </p:cNvSpPr>
          <p:nvPr userDrawn="1"/>
        </p:nvSpPr>
        <p:spPr>
          <a:xfrm>
            <a:off x="383099" y="6146767"/>
            <a:ext cx="4511630" cy="395288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kern="1200" baseline="0">
                <a:solidFill>
                  <a:srgbClr val="444442"/>
                </a:solidFill>
                <a:latin typeface="Univia Pro Book" pitchFamily="2" charset="77"/>
                <a:ea typeface="Univia Pro Book" pitchFamily="2" charset="77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In</a:t>
            </a:r>
            <a:r>
              <a:rPr lang="en-US" dirty="0">
                <a:solidFill>
                  <a:srgbClr val="29BAA2"/>
                </a:solidFill>
              </a:rPr>
              <a:t>nova</a:t>
            </a:r>
            <a:r>
              <a:rPr lang="en-US" dirty="0"/>
              <a:t>tion lives here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56337F0A-9302-6247-8ADF-36F5B78B8C33}"/>
              </a:ext>
            </a:extLst>
          </p:cNvPr>
          <p:cNvSpPr txBox="1">
            <a:spLocks/>
          </p:cNvSpPr>
          <p:nvPr userDrawn="1"/>
        </p:nvSpPr>
        <p:spPr>
          <a:xfrm>
            <a:off x="6647688" y="613154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6EED7-13ED-A84C-94B9-BBA662EE9F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75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3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 userDrawn="1"/>
        </p:nvCxnSpPr>
        <p:spPr>
          <a:xfrm>
            <a:off x="8622265" y="66063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2C092F48-93D9-7E46-B876-AA18F69FA7AB}"/>
              </a:ext>
            </a:extLst>
          </p:cNvPr>
          <p:cNvSpPr txBox="1">
            <a:spLocks/>
          </p:cNvSpPr>
          <p:nvPr userDrawn="1"/>
        </p:nvSpPr>
        <p:spPr>
          <a:xfrm>
            <a:off x="457200" y="365760"/>
            <a:ext cx="7886700" cy="4798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200" spc="-150" dirty="0">
                <a:solidFill>
                  <a:srgbClr val="AC2299"/>
                </a:solidFill>
              </a:rPr>
              <a:t>CONTACT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84E6A565-1B23-AD42-8CE7-1AD69F9E4D6E}"/>
              </a:ext>
            </a:extLst>
          </p:cNvPr>
          <p:cNvSpPr txBox="1">
            <a:spLocks/>
          </p:cNvSpPr>
          <p:nvPr userDrawn="1"/>
        </p:nvSpPr>
        <p:spPr>
          <a:xfrm>
            <a:off x="383099" y="6146767"/>
            <a:ext cx="4511630" cy="395288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kern="1200" baseline="0">
                <a:solidFill>
                  <a:srgbClr val="444442"/>
                </a:solidFill>
                <a:latin typeface="Univia Pro Book" pitchFamily="2" charset="77"/>
                <a:ea typeface="Univia Pro Book" pitchFamily="2" charset="77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In</a:t>
            </a:r>
            <a:r>
              <a:rPr lang="en-US" dirty="0">
                <a:solidFill>
                  <a:srgbClr val="29BAA2"/>
                </a:solidFill>
              </a:rPr>
              <a:t>nova</a:t>
            </a:r>
            <a:r>
              <a:rPr lang="en-US" dirty="0"/>
              <a:t>tion lives here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6C5C07B6-FC81-884B-9BD7-CFAD544E142A}"/>
              </a:ext>
            </a:extLst>
          </p:cNvPr>
          <p:cNvSpPr txBox="1">
            <a:spLocks/>
          </p:cNvSpPr>
          <p:nvPr userDrawn="1"/>
        </p:nvSpPr>
        <p:spPr>
          <a:xfrm>
            <a:off x="6647688" y="613154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6EED7-13ED-A84C-94B9-BBA662EE9F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71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328420-E0FB-1841-91BF-5D281A258681}"/>
              </a:ext>
            </a:extLst>
          </p:cNvPr>
          <p:cNvCxnSpPr/>
          <p:nvPr userDrawn="1"/>
        </p:nvCxnSpPr>
        <p:spPr>
          <a:xfrm>
            <a:off x="8622265" y="66063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18A4C425-6117-AF49-9917-1AFAF0328309}"/>
              </a:ext>
            </a:extLst>
          </p:cNvPr>
          <p:cNvSpPr txBox="1">
            <a:spLocks/>
          </p:cNvSpPr>
          <p:nvPr userDrawn="1"/>
        </p:nvSpPr>
        <p:spPr>
          <a:xfrm>
            <a:off x="457200" y="365760"/>
            <a:ext cx="7886700" cy="4798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200" spc="-150" dirty="0">
                <a:solidFill>
                  <a:schemeClr val="tx1"/>
                </a:solidFill>
              </a:rPr>
              <a:t>COLOR PALETTE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1ABFDD8C-0CDB-FF4D-AF6A-FCD95E06C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77829" y="616184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21186C4-0D2F-A946-8552-DA8E39FB01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6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ppforgivenesstool.com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vaeda.org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8338F81-81EE-4F42-A356-C6D9FE742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5571"/>
            <a:ext cx="9144000" cy="288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54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A3CD7A-AD7A-824A-9C57-1F2E4C5B2C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337" y="2118879"/>
            <a:ext cx="6273541" cy="347662"/>
          </a:xfrm>
        </p:spPr>
        <p:txBody>
          <a:bodyPr/>
          <a:lstStyle/>
          <a:p>
            <a:r>
              <a:rPr lang="en-US" dirty="0"/>
              <a:t>Panelist Introductions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1946FB6-0075-B644-A5F3-5C556C4C47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C4E9079-0194-CA40-BF14-4EDA2218FD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87749D7-A9B8-9B45-BDEA-69E58313F4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74E4D2-0C6B-AA4F-9DC6-0A4E3719D36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74497A7-EF18-344B-AC4F-40D499B208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ECBFFBF-0EEB-3249-B65C-4DC4F96B9ED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Panelist Insights and Discussion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DE7F961-DAEF-1E49-8726-CEACC5A09E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59337" y="3754096"/>
            <a:ext cx="6394122" cy="347662"/>
          </a:xfrm>
        </p:spPr>
        <p:txBody>
          <a:bodyPr/>
          <a:lstStyle/>
          <a:p>
            <a:r>
              <a:rPr lang="en-US" dirty="0"/>
              <a:t>Poll Results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8BDCF09-3717-D04F-8C85-4B81CBCE973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9336" y="4552264"/>
            <a:ext cx="6494607" cy="347662"/>
          </a:xfrm>
        </p:spPr>
        <p:txBody>
          <a:bodyPr/>
          <a:lstStyle/>
          <a:p>
            <a:r>
              <a:rPr lang="en-US" dirty="0"/>
              <a:t>Audience 	Q&amp;A Session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3AD1B-D109-4710-B8C0-F06E21FF91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9336" y="1365725"/>
            <a:ext cx="6866395" cy="3476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Update, Poll, Q&amp;A: John Jacobs, Moderator</a:t>
            </a:r>
          </a:p>
        </p:txBody>
      </p:sp>
    </p:spTree>
    <p:extLst>
      <p:ext uri="{BB962C8B-B14F-4D97-AF65-F5344CB8AC3E}">
        <p14:creationId xmlns:p14="http://schemas.microsoft.com/office/powerpoint/2010/main" val="1758757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A6BF4D-33F8-0D4D-BB52-6EE8907C28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1117604"/>
            <a:ext cx="7886700" cy="322263"/>
          </a:xfrm>
        </p:spPr>
        <p:txBody>
          <a:bodyPr/>
          <a:lstStyle/>
          <a:p>
            <a:r>
              <a:rPr lang="en-US" dirty="0"/>
              <a:t>Top-line Statistics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70D8BF-0954-DA4F-A509-8F851BE72A1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3273" y="1453950"/>
            <a:ext cx="8363527" cy="490976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PPP loan deadline extended from 6/30/20 to 8/8/20, </a:t>
            </a:r>
            <a:r>
              <a:rPr lang="en-US" b="1" dirty="0">
                <a:solidFill>
                  <a:srgbClr val="FF0000"/>
                </a:solidFill>
              </a:rPr>
              <a:t>2 Days remaining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$130B remains in fund as of 7/31 (SBA)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New tool to submit loan forgiveness, </a:t>
            </a:r>
            <a:r>
              <a:rPr lang="en-US" b="1" dirty="0">
                <a:hlinkClick r:id="rId2"/>
              </a:rPr>
              <a:t>pppforgivenesstool.com</a:t>
            </a:r>
            <a:r>
              <a:rPr lang="en-US" b="1" dirty="0"/>
              <a:t> (created by AICPA)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Congress is negotiating a possible extension to YE2020</a:t>
            </a:r>
            <a:br>
              <a:rPr lang="en-US" b="1" dirty="0"/>
            </a:b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Unemployment filings week-ending 7/25: 1.2M Filings (US Dept. of Labor, 8/6)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Unemployment rate dropped in June to 11.14%, 11.1% as of 7/18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$600 per week unemployment supplement has ended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Congress back in full session on September 8</a:t>
            </a:r>
            <a:r>
              <a:rPr lang="en-US" b="1" baseline="30000" dirty="0"/>
              <a:t>th</a:t>
            </a:r>
            <a:br>
              <a:rPr lang="en-US" b="1" dirty="0"/>
            </a:b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Q2 GDP contracted by </a:t>
            </a:r>
            <a:r>
              <a:rPr lang="en-US" b="1" dirty="0">
                <a:solidFill>
                  <a:srgbClr val="FF0000"/>
                </a:solidFill>
              </a:rPr>
              <a:t>(32.9%) </a:t>
            </a:r>
            <a:r>
              <a:rPr lang="en-US" b="1" dirty="0"/>
              <a:t>annualized (US Dept. of Commerce, BEA)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Q3 forecasted GDP 20.3% annualized expansion (Federal Reserve of Atlanta, 8/5)</a:t>
            </a:r>
            <a:br>
              <a:rPr lang="en-US" b="1" dirty="0"/>
            </a:b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Total Coronavirus Cases as of 8/6 (Johns Hopkins University, Coronavirus Resource Center)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Worldwide Cases: 18.8M (increase of 3.6M over last two weeks)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US Cases: 4.8M (increase of 830K over last two weeks)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US Deaths: 158,300 (increase of 15,096 over last two weeks)</a:t>
            </a:r>
            <a:br>
              <a:rPr lang="en-US" b="1" dirty="0"/>
            </a:b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Remote workers expected to permanently rise to 25%-30% by YE 2021, from 3.6% in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Verizon saw a 1,200% rise in collaboration tool usage and 81% increase in VPN usage since the start of the Covid-19 Pandemic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F043388-32C7-CE43-8C47-B70E543BD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7"/>
            <a:ext cx="7886700" cy="609234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Quick Update as of 8/6/20</a:t>
            </a:r>
          </a:p>
        </p:txBody>
      </p:sp>
    </p:spTree>
    <p:extLst>
      <p:ext uri="{BB962C8B-B14F-4D97-AF65-F5344CB8AC3E}">
        <p14:creationId xmlns:p14="http://schemas.microsoft.com/office/powerpoint/2010/main" val="2867172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734090-271F-4871-80D8-61C79EB1F1E4}"/>
              </a:ext>
            </a:extLst>
          </p:cNvPr>
          <p:cNvSpPr txBox="1"/>
          <p:nvPr/>
        </p:nvSpPr>
        <p:spPr>
          <a:xfrm>
            <a:off x="1105188" y="4438508"/>
            <a:ext cx="1466224" cy="127821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b="1" dirty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rPr>
              <a:t>Mark Flynn</a:t>
            </a:r>
          </a:p>
          <a:p>
            <a:pPr algn="ctr"/>
            <a:r>
              <a:rPr lang="en-US" sz="1200" b="1" dirty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rPr>
              <a:t>Research Lead</a:t>
            </a:r>
          </a:p>
          <a:p>
            <a:pPr algn="ctr"/>
            <a:r>
              <a:rPr lang="en-US" sz="1200" b="1" dirty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rPr>
              <a:t>Communications &amp; Media Research</a:t>
            </a:r>
          </a:p>
          <a:p>
            <a:pPr algn="ctr"/>
            <a:r>
              <a:rPr lang="en-US" sz="1200" b="1" dirty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rPr>
              <a:t>Accenture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35E28C-833A-4166-9202-C95B12E4FCC0}"/>
              </a:ext>
            </a:extLst>
          </p:cNvPr>
          <p:cNvSpPr txBox="1"/>
          <p:nvPr/>
        </p:nvSpPr>
        <p:spPr>
          <a:xfrm>
            <a:off x="3475624" y="4547421"/>
            <a:ext cx="2483428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b="1" dirty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rPr>
              <a:t>Jai Saboo</a:t>
            </a:r>
          </a:p>
          <a:p>
            <a:pPr algn="ctr"/>
            <a:r>
              <a:rPr lang="en-US" sz="1200" b="1" dirty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rPr>
              <a:t>Chief Operating Officer</a:t>
            </a:r>
          </a:p>
          <a:p>
            <a:pPr algn="ctr"/>
            <a:r>
              <a:rPr lang="en-US" sz="1200" b="1" dirty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rPr>
              <a:t>Harmonia Holdings Group, LLC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098FD0-905C-426B-A1E9-AF35D09B61D3}"/>
              </a:ext>
            </a:extLst>
          </p:cNvPr>
          <p:cNvSpPr txBox="1"/>
          <p:nvPr/>
        </p:nvSpPr>
        <p:spPr>
          <a:xfrm>
            <a:off x="6816964" y="4429841"/>
            <a:ext cx="1221848" cy="114956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b="1" dirty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rPr>
              <a:t>Sean Sullivan</a:t>
            </a:r>
          </a:p>
          <a:p>
            <a:pPr algn="ctr"/>
            <a:r>
              <a:rPr lang="en-US" sz="1200" b="1" dirty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rPr>
              <a:t>Regional Sales Director, </a:t>
            </a:r>
          </a:p>
          <a:p>
            <a:pPr algn="ctr"/>
            <a:r>
              <a:rPr lang="en-US" sz="1200" b="1" dirty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rPr>
              <a:t>Mid-Atlantic, Commercial Market</a:t>
            </a:r>
          </a:p>
          <a:p>
            <a:pPr algn="ctr"/>
            <a:r>
              <a:rPr lang="en-US" sz="1200" b="1" dirty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rPr>
              <a:t>Dell Technologies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CA34A6-0330-407F-87BC-858C624A100A}"/>
              </a:ext>
            </a:extLst>
          </p:cNvPr>
          <p:cNvSpPr txBox="1"/>
          <p:nvPr/>
        </p:nvSpPr>
        <p:spPr>
          <a:xfrm>
            <a:off x="2314087" y="1049481"/>
            <a:ext cx="4395355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4000" b="1" dirty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rPr>
              <a:t>Today’s Panelists</a:t>
            </a:r>
          </a:p>
        </p:txBody>
      </p:sp>
      <p:pic>
        <p:nvPicPr>
          <p:cNvPr id="3" name="Picture 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487079DE-A23D-4F2E-8B84-54DC1D2C7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28" y="1906665"/>
            <a:ext cx="2136770" cy="2670962"/>
          </a:xfrm>
          <a:prstGeom prst="rect">
            <a:avLst/>
          </a:prstGeom>
        </p:spPr>
      </p:pic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57961CE2-2AA5-4BF2-AC7A-71D392EB8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749" y="1891113"/>
            <a:ext cx="2047179" cy="2676051"/>
          </a:xfrm>
          <a:prstGeom prst="rect">
            <a:avLst/>
          </a:prstGeom>
        </p:spPr>
      </p:pic>
      <p:pic>
        <p:nvPicPr>
          <p:cNvPr id="21" name="Picture 20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85C46B8D-41DF-4BD8-ACE9-A3FE7B05F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040" y="1901576"/>
            <a:ext cx="1832432" cy="266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94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78908C-28A5-4B6C-9C1D-312E61236E4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97239" y="2355272"/>
            <a:ext cx="7776943" cy="1799669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sz="5800" dirty="0"/>
              <a:t>Poll Results, Questions and Answer Session</a:t>
            </a:r>
          </a:p>
          <a:p>
            <a:pPr algn="ctr"/>
            <a:endParaRPr lang="en-US" sz="4100" dirty="0"/>
          </a:p>
          <a:p>
            <a:pPr algn="ctr"/>
            <a:r>
              <a:rPr lang="en-US" dirty="0"/>
              <a:t>(Please click Q&amp;A tab at bottom or top of screen to ask a question)</a:t>
            </a:r>
          </a:p>
        </p:txBody>
      </p:sp>
    </p:spTree>
    <p:extLst>
      <p:ext uri="{BB962C8B-B14F-4D97-AF65-F5344CB8AC3E}">
        <p14:creationId xmlns:p14="http://schemas.microsoft.com/office/powerpoint/2010/main" val="3383073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78908C-28A5-4B6C-9C1D-312E61236E4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0" y="1898072"/>
            <a:ext cx="9144000" cy="260119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5800" dirty="0"/>
              <a:t>Next webinar: </a:t>
            </a:r>
            <a:br>
              <a:rPr lang="en-US" sz="5800" dirty="0"/>
            </a:br>
            <a:endParaRPr lang="en-US" sz="5800" dirty="0"/>
          </a:p>
          <a:p>
            <a:pPr algn="ctr"/>
            <a:r>
              <a:rPr lang="en-US" sz="5800" dirty="0"/>
              <a:t>Thursday, August 20</a:t>
            </a:r>
            <a:r>
              <a:rPr lang="en-US" sz="5800" baseline="30000" dirty="0"/>
              <a:t>th</a:t>
            </a:r>
            <a:r>
              <a:rPr lang="en-US" sz="5800" dirty="0"/>
              <a:t>, 2pm ET</a:t>
            </a:r>
            <a:br>
              <a:rPr lang="en-US" sz="5800" dirty="0"/>
            </a:br>
            <a:endParaRPr lang="en-US" sz="5800" dirty="0"/>
          </a:p>
          <a:p>
            <a:pPr algn="ctr">
              <a:lnSpc>
                <a:spcPct val="120000"/>
              </a:lnSpc>
            </a:pPr>
            <a:r>
              <a:rPr lang="en-US" sz="5100" dirty="0"/>
              <a:t>“Growth Funding”</a:t>
            </a:r>
          </a:p>
        </p:txBody>
      </p:sp>
    </p:spTree>
    <p:extLst>
      <p:ext uri="{BB962C8B-B14F-4D97-AF65-F5344CB8AC3E}">
        <p14:creationId xmlns:p14="http://schemas.microsoft.com/office/powerpoint/2010/main" val="776868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78908C-28A5-4B6C-9C1D-312E61236E4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4690" y="1201879"/>
            <a:ext cx="9019309" cy="4887194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US" sz="7400" dirty="0"/>
              <a:t>You can find our webinars at:</a:t>
            </a:r>
          </a:p>
          <a:p>
            <a:pPr algn="ctr"/>
            <a:r>
              <a:rPr lang="en-US" sz="7400" dirty="0">
                <a:hlinkClick r:id="rId2"/>
              </a:rPr>
              <a:t>www.novaeda.org</a:t>
            </a:r>
            <a:r>
              <a:rPr lang="en-US" sz="7400" dirty="0"/>
              <a:t> </a:t>
            </a:r>
            <a:r>
              <a:rPr lang="en-US" sz="4500" dirty="0"/>
              <a:t>(under “Events”)</a:t>
            </a:r>
          </a:p>
          <a:p>
            <a:pPr algn="ctr"/>
            <a:endParaRPr lang="en-US" sz="58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500" dirty="0"/>
              <a:t>Beyond Covid-19: </a:t>
            </a:r>
            <a:r>
              <a:rPr lang="en-US" sz="3500" u="sng" dirty="0"/>
              <a:t>Business Survival Toolkit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500" dirty="0"/>
              <a:t>Beyond Covid-19: </a:t>
            </a:r>
            <a:r>
              <a:rPr lang="en-US" sz="3500" u="sng" dirty="0"/>
              <a:t>Funding and Financing In-depth</a:t>
            </a:r>
          </a:p>
          <a:p>
            <a:pPr marL="857250" indent="-8572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500" dirty="0"/>
              <a:t>Beyond Covid-19: </a:t>
            </a:r>
            <a:r>
              <a:rPr lang="en-US" sz="3500" u="sng" dirty="0"/>
              <a:t>What’s best for my business, what’s best for my people?</a:t>
            </a:r>
          </a:p>
          <a:p>
            <a:pPr marL="857250" indent="-8572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500" dirty="0"/>
              <a:t>Beyond Covid-19: </a:t>
            </a:r>
            <a:r>
              <a:rPr lang="en-US" sz="3500" u="sng" dirty="0"/>
              <a:t>Keeping my customers and finding new </a:t>
            </a:r>
            <a:br>
              <a:rPr lang="en-US" sz="3500" u="sng" dirty="0"/>
            </a:br>
            <a:r>
              <a:rPr lang="en-US" sz="3500" dirty="0"/>
              <a:t>			</a:t>
            </a:r>
            <a:r>
              <a:rPr lang="en-US" sz="3500" u="sng" dirty="0"/>
              <a:t>ones in this climate</a:t>
            </a:r>
          </a:p>
          <a:p>
            <a:pPr marL="857250" indent="-8572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500" dirty="0"/>
              <a:t>Beyond Covid-19: </a:t>
            </a:r>
            <a:r>
              <a:rPr lang="en-US" sz="3500" u="sng" dirty="0"/>
              <a:t>New Business Models, how to ensure resiliency in your </a:t>
            </a:r>
            <a:r>
              <a:rPr lang="en-US" sz="3500" dirty="0"/>
              <a:t>			</a:t>
            </a:r>
            <a:r>
              <a:rPr lang="en-US" sz="3500" u="sng" dirty="0"/>
              <a:t>business</a:t>
            </a:r>
          </a:p>
          <a:p>
            <a:pPr marL="857250" indent="-8572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500" dirty="0"/>
              <a:t>Beyond Covid-19: </a:t>
            </a:r>
            <a:r>
              <a:rPr lang="en-US" sz="3500" u="sng" dirty="0"/>
              <a:t>Marketing and Business Development in a New Age</a:t>
            </a:r>
          </a:p>
          <a:p>
            <a:pPr marL="857250" indent="-8572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500" dirty="0"/>
              <a:t>Beyond Covid-19: </a:t>
            </a:r>
            <a:r>
              <a:rPr lang="en-US" sz="3500" u="sng" dirty="0"/>
              <a:t>Supply Chain Management in a New Age</a:t>
            </a:r>
          </a:p>
          <a:p>
            <a:pPr marL="857250" indent="-8572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500" dirty="0"/>
              <a:t>Beyond Covid-19: </a:t>
            </a:r>
            <a:r>
              <a:rPr lang="en-US" sz="3500" u="sng" dirty="0"/>
              <a:t>The New Normal: Getting Back to Work Safely</a:t>
            </a:r>
          </a:p>
        </p:txBody>
      </p:sp>
    </p:spTree>
    <p:extLst>
      <p:ext uri="{BB962C8B-B14F-4D97-AF65-F5344CB8AC3E}">
        <p14:creationId xmlns:p14="http://schemas.microsoft.com/office/powerpoint/2010/main" val="3826022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78908C-28A5-4B6C-9C1D-312E61236E4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97239" y="2885209"/>
            <a:ext cx="7776943" cy="1799669"/>
          </a:xfrm>
        </p:spPr>
        <p:txBody>
          <a:bodyPr>
            <a:normAutofit/>
          </a:bodyPr>
          <a:lstStyle/>
          <a:p>
            <a:pPr algn="ctr"/>
            <a:r>
              <a:rPr lang="en-US" sz="5800" dirty="0"/>
              <a:t>Thank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30651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Autofit/>
      </a:bodyPr>
      <a:lstStyle>
        <a:defPPr>
          <a:defRPr sz="4000" b="1" dirty="0">
            <a:solidFill>
              <a:srgbClr val="003764"/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VA HQ2 PPT Template.potx" id="{5452A5B6-9462-E94A-BFD5-7A0A21911406}" vid="{1B399B1A-50BB-C44D-AA09-9335E9BBE6AB}"/>
    </a:ext>
  </a:extLst>
</a:theme>
</file>

<file path=ppt/theme/theme2.xml><?xml version="1.0" encoding="utf-8"?>
<a:theme xmlns:a="http://schemas.openxmlformats.org/drawingml/2006/main" name="AGEN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VA HQ2 PPT Template.potx" id="{5452A5B6-9462-E94A-BFD5-7A0A21911406}" vid="{DFB1C182-EA69-9F42-867F-AA957C02CC6C}"/>
    </a:ext>
  </a:extLst>
</a:theme>
</file>

<file path=ppt/theme/theme3.xml><?xml version="1.0" encoding="utf-8"?>
<a:theme xmlns:a="http://schemas.openxmlformats.org/drawingml/2006/main" name="CONTENT">
  <a:themeElements>
    <a:clrScheme name="VEDP">
      <a:dk1>
        <a:srgbClr val="000000"/>
      </a:dk1>
      <a:lt1>
        <a:srgbClr val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VA HQ2 PPT Template.potx" id="{5452A5B6-9462-E94A-BFD5-7A0A21911406}" vid="{CEB8CDE4-EECF-0346-8F65-9201031E851A}"/>
    </a:ext>
  </a:extLst>
</a:theme>
</file>

<file path=ppt/theme/theme4.xml><?xml version="1.0" encoding="utf-8"?>
<a:theme xmlns:a="http://schemas.openxmlformats.org/drawingml/2006/main" name="CONTACT 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rIns="0" rtlCol="0">
        <a:spAutoFit/>
      </a:bodyPr>
      <a:lstStyle>
        <a:defPPr>
          <a:defRPr sz="1200" b="1" dirty="0" smtClean="0">
            <a:solidFill>
              <a:srgbClr val="003764"/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VA HQ2 PPT Template.potx" id="{5452A5B6-9462-E94A-BFD5-7A0A21911406}" vid="{1B36AA3B-32D1-8348-8629-2ECF9CCFC71B}"/>
    </a:ext>
  </a:extLst>
</a:theme>
</file>

<file path=ppt/theme/theme5.xml><?xml version="1.0" encoding="utf-8"?>
<a:theme xmlns:a="http://schemas.openxmlformats.org/drawingml/2006/main" name="Colors">
  <a:themeElements>
    <a:clrScheme name="AMAZON NOVA">
      <a:dk1>
        <a:srgbClr val="000000"/>
      </a:dk1>
      <a:lt1>
        <a:srgbClr val="FFFFFF"/>
      </a:lt1>
      <a:dk2>
        <a:srgbClr val="323232"/>
      </a:dk2>
      <a:lt2>
        <a:srgbClr val="FEFFFE"/>
      </a:lt2>
      <a:accent1>
        <a:srgbClr val="31B199"/>
      </a:accent1>
      <a:accent2>
        <a:srgbClr val="AB2299"/>
      </a:accent2>
      <a:accent3>
        <a:srgbClr val="444441"/>
      </a:accent3>
      <a:accent4>
        <a:srgbClr val="E2E0DA"/>
      </a:accent4>
      <a:accent5>
        <a:srgbClr val="F1B036"/>
      </a:accent5>
      <a:accent6>
        <a:srgbClr val="4B88BA"/>
      </a:accent6>
      <a:hlink>
        <a:srgbClr val="444441"/>
      </a:hlink>
      <a:folHlink>
        <a:srgbClr val="E2E0D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VA HQ2 PPT Template.potx" id="{5452A5B6-9462-E94A-BFD5-7A0A21911406}" vid="{68102DCF-0A6A-5440-BA46-746013A7BCD3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NOVA HQ2 PPT Template</Template>
  <TotalTime>2301</TotalTime>
  <Words>447</Words>
  <Application>Microsoft Office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Proxima Nova</vt:lpstr>
      <vt:lpstr>Proxima Nova Light</vt:lpstr>
      <vt:lpstr>Univia Pro Book</vt:lpstr>
      <vt:lpstr>TITLES</vt:lpstr>
      <vt:lpstr>AGENDA</vt:lpstr>
      <vt:lpstr>CONTENT</vt:lpstr>
      <vt:lpstr>CONTACT US</vt:lpstr>
      <vt:lpstr>Colors</vt:lpstr>
      <vt:lpstr>PowerPoint Presentation</vt:lpstr>
      <vt:lpstr>PowerPoint Presentation</vt:lpstr>
      <vt:lpstr>Quick Update as of 8/6/20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Adrianne Griffith</dc:creator>
  <cp:lastModifiedBy>John Jacobs</cp:lastModifiedBy>
  <cp:revision>226</cp:revision>
  <cp:lastPrinted>2017-12-27T18:27:33Z</cp:lastPrinted>
  <dcterms:created xsi:type="dcterms:W3CDTF">2019-06-06T15:14:09Z</dcterms:created>
  <dcterms:modified xsi:type="dcterms:W3CDTF">2020-08-06T16:15:20Z</dcterms:modified>
</cp:coreProperties>
</file>