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.lynne@cadence-education.com" initials="c" lastIdx="1" clrIdx="0"/>
  <p:cmAuthor id="1" name="chris.lynne@cadence-education.com" initials="c [5]" lastIdx="1" clrIdx="1"/>
  <p:cmAuthor id="2" name="Chris Lynne" initials="CL" lastIdx="32" clrIdx="2"/>
  <p:cmAuthor id="3" name="Dave Goldberg" initials="DG" lastIdx="0" clrIdx="3"/>
  <p:cmAuthor id="4" name="Mario Rozaci" initials="MR" lastIdx="46" clrIdx="4"/>
  <p:cmAuthor id="5" name="Jeff May" initials="JM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E8B2"/>
    <a:srgbClr val="293A8C"/>
    <a:srgbClr val="166935"/>
    <a:srgbClr val="9BBB59"/>
    <a:srgbClr val="C0504D"/>
    <a:srgbClr val="4BACC6"/>
    <a:srgbClr val="8064A2"/>
    <a:srgbClr val="007F3C"/>
    <a:srgbClr val="7182D5"/>
    <a:srgbClr val="8B8B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48"/>
    <p:restoredTop sz="98957" autoAdjust="0"/>
  </p:normalViewPr>
  <p:slideViewPr>
    <p:cSldViewPr snapToObjects="1">
      <p:cViewPr varScale="1">
        <p:scale>
          <a:sx n="86" d="100"/>
          <a:sy n="86" d="100"/>
        </p:scale>
        <p:origin x="103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8EAB7-0115-6447-BF82-B93CB526AAD4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38BDB-05DB-A348-AC69-E05B3BF1FC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4236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38244-49DF-0C4E-9BFB-4CD090A68E30}" type="datetimeFigureOut">
              <a:rPr lang="en-US" smtClean="0"/>
              <a:t>5/21/2020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E19081-CB15-8049-93FE-1FCC613315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13341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E19081-CB15-8049-93FE-1FCC613315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29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93" b="3226"/>
          <a:stretch/>
        </p:blipFill>
        <p:spPr>
          <a:xfrm>
            <a:off x="0" y="0"/>
            <a:ext cx="9168385" cy="6876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857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C1A8-A6B6-7740-ABEC-A10FC20112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22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C1A8-A6B6-7740-ABEC-A10FC20112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165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C1A8-A6B6-7740-ABEC-A10FC20112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6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C1A8-A6B6-7740-ABEC-A10FC20112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107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C1A8-A6B6-7740-ABEC-A10FC20112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851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C1A8-A6B6-7740-ABEC-A10FC20112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56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C1A8-A6B6-7740-ABEC-A10FC20112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74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C1A8-A6B6-7740-ABEC-A10FC20112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12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C1A8-A6B6-7740-ABEC-A10FC20112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99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C1A8-A6B6-7740-ABEC-A10FC20112F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595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1D4C1A8-A6B6-7740-ABEC-A10FC20112F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029"/>
            <a:ext cx="9162269" cy="92522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8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96A3F49-2F4D-414A-864C-612A856869EE}"/>
              </a:ext>
            </a:extLst>
          </p:cNvPr>
          <p:cNvSpPr/>
          <p:nvPr userDrawn="1"/>
        </p:nvSpPr>
        <p:spPr>
          <a:xfrm>
            <a:off x="-1316182" y="1143000"/>
            <a:ext cx="831273" cy="268941"/>
          </a:xfrm>
          <a:prstGeom prst="rect">
            <a:avLst/>
          </a:prstGeom>
          <a:solidFill>
            <a:srgbClr val="16693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82" b="1" dirty="0"/>
              <a:t>22, 105, 53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8C5CB7-4953-4B97-A68A-2A427B9A625C}"/>
              </a:ext>
            </a:extLst>
          </p:cNvPr>
          <p:cNvSpPr/>
          <p:nvPr userDrawn="1"/>
        </p:nvSpPr>
        <p:spPr>
          <a:xfrm>
            <a:off x="-1316182" y="1479177"/>
            <a:ext cx="831273" cy="268941"/>
          </a:xfrm>
          <a:prstGeom prst="rect">
            <a:avLst/>
          </a:prstGeom>
          <a:solidFill>
            <a:srgbClr val="293A8C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82" b="1" dirty="0"/>
              <a:t>41, 58, 140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C80E8D5-8D2F-44BA-9DFD-ABF953CEEC59}"/>
              </a:ext>
            </a:extLst>
          </p:cNvPr>
          <p:cNvSpPr/>
          <p:nvPr userDrawn="1"/>
        </p:nvSpPr>
        <p:spPr>
          <a:xfrm>
            <a:off x="-1316182" y="1815353"/>
            <a:ext cx="831273" cy="268941"/>
          </a:xfrm>
          <a:prstGeom prst="rect">
            <a:avLst/>
          </a:prstGeom>
          <a:solidFill>
            <a:srgbClr val="8B8B8B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82" b="1" dirty="0"/>
              <a:t>139, 139, 139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B87E01-91BF-4001-B5B5-66810649F1EA}"/>
              </a:ext>
            </a:extLst>
          </p:cNvPr>
          <p:cNvSpPr/>
          <p:nvPr userDrawn="1"/>
        </p:nvSpPr>
        <p:spPr>
          <a:xfrm>
            <a:off x="-1316182" y="2151530"/>
            <a:ext cx="831273" cy="268941"/>
          </a:xfrm>
          <a:prstGeom prst="rect">
            <a:avLst/>
          </a:prstGeom>
          <a:solidFill>
            <a:srgbClr val="7182D5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82" b="1" dirty="0"/>
              <a:t>113, 130, 213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2FDD2B-CBE4-4D45-A4E5-7CA611F8B242}"/>
              </a:ext>
            </a:extLst>
          </p:cNvPr>
          <p:cNvSpPr/>
          <p:nvPr userDrawn="1"/>
        </p:nvSpPr>
        <p:spPr>
          <a:xfrm>
            <a:off x="-1316182" y="2487706"/>
            <a:ext cx="831273" cy="268941"/>
          </a:xfrm>
          <a:prstGeom prst="rect">
            <a:avLst/>
          </a:prstGeom>
          <a:solidFill>
            <a:srgbClr val="90E8B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82" b="1" dirty="0">
                <a:solidFill>
                  <a:schemeClr val="tx1"/>
                </a:solidFill>
              </a:rPr>
              <a:t>144, 232, 178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400F36A-2D58-4D15-BF99-3A05510CF888}"/>
              </a:ext>
            </a:extLst>
          </p:cNvPr>
          <p:cNvSpPr/>
          <p:nvPr userDrawn="1"/>
        </p:nvSpPr>
        <p:spPr>
          <a:xfrm>
            <a:off x="-1316182" y="2823882"/>
            <a:ext cx="831273" cy="268941"/>
          </a:xfrm>
          <a:prstGeom prst="rect">
            <a:avLst/>
          </a:prstGeom>
          <a:solidFill>
            <a:srgbClr val="00B4A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882" b="1" dirty="0"/>
              <a:t>0, 180, 175</a:t>
            </a:r>
          </a:p>
        </p:txBody>
      </p:sp>
    </p:spTree>
    <p:extLst>
      <p:ext uri="{BB962C8B-B14F-4D97-AF65-F5344CB8AC3E}">
        <p14:creationId xmlns:p14="http://schemas.microsoft.com/office/powerpoint/2010/main" val="3069987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rgbClr val="FFFFFF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219200" y="5943600"/>
            <a:ext cx="7772400" cy="784225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/>
              <a:t>Beyond COVID-19</a:t>
            </a:r>
            <a:br>
              <a:rPr lang="en-US" sz="2000" dirty="0"/>
            </a:br>
            <a:r>
              <a:rPr lang="en-US" sz="2000" dirty="0"/>
              <a:t>Keeping Customers Engaged During a Crisis</a:t>
            </a:r>
          </a:p>
        </p:txBody>
      </p:sp>
    </p:spTree>
    <p:extLst>
      <p:ext uri="{BB962C8B-B14F-4D97-AF65-F5344CB8AC3E}">
        <p14:creationId xmlns:p14="http://schemas.microsoft.com/office/powerpoint/2010/main" val="748167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9F6A3-9628-144A-B16C-FCDA3EB88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9322A-26A5-474B-A006-81BDDC770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3000"/>
            <a:ext cx="80772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/>
              <a:t>Pre-Pandemic</a:t>
            </a:r>
          </a:p>
          <a:p>
            <a:r>
              <a:rPr lang="en-US" sz="2000" dirty="0"/>
              <a:t>241 High-Quality Preschools in 26 States</a:t>
            </a:r>
          </a:p>
          <a:p>
            <a:r>
              <a:rPr lang="en-US" sz="2000" dirty="0"/>
              <a:t>~6500 Teachers</a:t>
            </a:r>
          </a:p>
          <a:p>
            <a:r>
              <a:rPr lang="en-US" sz="2000" dirty="0"/>
              <a:t>Serve ~35,000 Children</a:t>
            </a:r>
          </a:p>
          <a:p>
            <a:r>
              <a:rPr lang="en-US" sz="2000" dirty="0"/>
              <a:t>Includes 13 Schools in VA, Mostly in Northern VA </a:t>
            </a:r>
          </a:p>
          <a:p>
            <a:pPr lvl="1"/>
            <a:r>
              <a:rPr lang="en-US" dirty="0" err="1"/>
              <a:t>Winwood</a:t>
            </a:r>
            <a:r>
              <a:rPr lang="en-US" dirty="0"/>
              <a:t> Children’s Centers</a:t>
            </a:r>
          </a:p>
          <a:p>
            <a:r>
              <a:rPr lang="en-US" sz="2000" dirty="0"/>
              <a:t>Company Sale March 23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/>
              <a:t>COVID-19 Impact</a:t>
            </a:r>
          </a:p>
          <a:p>
            <a:r>
              <a:rPr lang="en-US" sz="2000" dirty="0"/>
              <a:t>Only 19 Schools Remained Open, Serving Mostly Healthcare Professionals, First Responders, Other Essential Industries -- Re-Openings Underway, but Slowly</a:t>
            </a:r>
          </a:p>
          <a:p>
            <a:r>
              <a:rPr lang="en-US" sz="2000" dirty="0"/>
              <a:t>Serve &lt;1000 Children- Growing, but Slowly</a:t>
            </a:r>
          </a:p>
          <a:p>
            <a:r>
              <a:rPr lang="en-US" sz="2000" dirty="0"/>
              <a:t>Furloughed Over 6000 employees – Returning, but Slowly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D9BF7-B1A8-2C42-ADF1-CAB50218B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C1A8-A6B6-7740-ABEC-A10FC20112F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356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E36D13E-03F7-2840-98E8-3D3CC859CF85}"/>
              </a:ext>
            </a:extLst>
          </p:cNvPr>
          <p:cNvSpPr/>
          <p:nvPr/>
        </p:nvSpPr>
        <p:spPr>
          <a:xfrm>
            <a:off x="304800" y="1143000"/>
            <a:ext cx="8153400" cy="1600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239F6A3-9628-144A-B16C-FCDA3EB88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Many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9322A-26A5-474B-A006-81BDDC770D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5237"/>
            <a:ext cx="8229600" cy="10697726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800" b="1" dirty="0"/>
              <a:t>Customer Engagement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800" b="1" dirty="0"/>
              <a:t> ‘Virtual’ Model Unavailable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800" b="1" dirty="0"/>
              <a:t>‘Local’ Communication Not Possible – Staff Furloughed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800" dirty="0"/>
              <a:t>Staff Engagement</a:t>
            </a:r>
          </a:p>
          <a:p>
            <a:pPr>
              <a:spcBef>
                <a:spcPts val="600"/>
              </a:spcBef>
              <a:spcAft>
                <a:spcPts val="1800"/>
              </a:spcAft>
              <a:buFont typeface="Wingdings" pitchFamily="2" charset="2"/>
              <a:buChar char="Ø"/>
            </a:pPr>
            <a:r>
              <a:rPr lang="en-US" sz="1800" dirty="0"/>
              <a:t>New, Rapidly Changing Health Protocols – State-Specific, At Times Conflicting and Unclear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800" dirty="0"/>
              <a:t>Re-Opening Decisions Regarding Schools, Staffing Decisions, Limited Capacity Issues, etc.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800" dirty="0"/>
              <a:t>Cash Management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Ø"/>
            </a:pPr>
            <a:r>
              <a:rPr lang="en-US" sz="1800" dirty="0"/>
              <a:t>Building Relationship with New Ownership Group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endParaRPr lang="en-US" sz="1800" dirty="0"/>
          </a:p>
          <a:p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5D9BF7-B1A8-2C42-ADF1-CAB50218B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C1A8-A6B6-7740-ABEC-A10FC20112F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669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7613-F166-DB4A-B61B-A3ECDA4D8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Ensuring Customer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1AF16-1047-524E-9CD2-0EDC68D2A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78" y="1066800"/>
            <a:ext cx="8229600" cy="569198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800" dirty="0"/>
              <a:t>Frequent Customer Communication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Bi-Weekly E-mails from CEO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Remaining Employees Respond to E-mails/Calls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Small Group Working CRM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Customer Sentiment Surveys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/>
              <a:t>Frequent Staff Communication – Informal Network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E-mails from CEO/Regional Management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Employee Helpline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Benefit Payment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Unemployment Support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/>
              <a:t>Online Curriculum/Activities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Facebook/E-mail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Help Customers with ‘Pain Point’ – Occupying and Teaching Children</a:t>
            </a:r>
          </a:p>
          <a:p>
            <a:pPr>
              <a:buFont typeface="Wingdings" pitchFamily="2" charset="2"/>
              <a:buChar char="ü"/>
            </a:pPr>
            <a:r>
              <a:rPr lang="en-US" sz="1800" dirty="0"/>
              <a:t>Orient Team Towards Shifting and New Opportunities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Summer Camp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Private Kindergarten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School 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1DE10D-1919-7A44-AD33-AF46AC62C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4C1A8-A6B6-7740-ABEC-A10FC20112F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522244"/>
      </p:ext>
    </p:extLst>
  </p:cSld>
  <p:clrMapOvr>
    <a:masterClrMapping/>
  </p:clrMapOvr>
</p:sld>
</file>

<file path=ppt/theme/theme1.xml><?xml version="1.0" encoding="utf-8"?>
<a:theme xmlns:a="http://schemas.openxmlformats.org/drawingml/2006/main" name="Cadenc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Cadence Template.potx</Template>
  <TotalTime>71244</TotalTime>
  <Words>218</Words>
  <Application>Microsoft Office PowerPoint</Application>
  <PresentationFormat>On-screen Show (4:3)</PresentationFormat>
  <Paragraphs>45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Cadence Template</vt:lpstr>
      <vt:lpstr>Beyond COVID-19 Keeping Customers Engaged During a Crisis</vt:lpstr>
      <vt:lpstr>Situation</vt:lpstr>
      <vt:lpstr>Many Challenges</vt:lpstr>
      <vt:lpstr>Ensuring Customer Engagement</vt:lpstr>
    </vt:vector>
  </TitlesOfParts>
  <Company>Phoenix Children's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Goldberg</dc:creator>
  <cp:lastModifiedBy>John Jacobs</cp:lastModifiedBy>
  <cp:revision>573</cp:revision>
  <cp:lastPrinted>2019-08-16T19:09:00Z</cp:lastPrinted>
  <dcterms:created xsi:type="dcterms:W3CDTF">2017-06-08T23:51:30Z</dcterms:created>
  <dcterms:modified xsi:type="dcterms:W3CDTF">2020-05-21T15:16:30Z</dcterms:modified>
</cp:coreProperties>
</file>