
<file path=[Content_Types].xml><?xml version="1.0" encoding="utf-8"?>
<Types xmlns="http://schemas.openxmlformats.org/package/2006/content-types">
  <Default Extension="(null)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700" r:id="rId2"/>
    <p:sldMasterId id="2147483709" r:id="rId3"/>
    <p:sldMasterId id="2147483701" r:id="rId4"/>
    <p:sldMasterId id="2147483730" r:id="rId5"/>
  </p:sldMasterIdLst>
  <p:notesMasterIdLst>
    <p:notesMasterId r:id="rId10"/>
  </p:notesMasterIdLst>
  <p:handoutMasterIdLst>
    <p:handoutMasterId r:id="rId11"/>
  </p:handoutMasterIdLst>
  <p:sldIdLst>
    <p:sldId id="256" r:id="rId6"/>
    <p:sldId id="273" r:id="rId7"/>
    <p:sldId id="277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29A"/>
    <a:srgbClr val="AC2299"/>
    <a:srgbClr val="444442"/>
    <a:srgbClr val="29BAA2"/>
    <a:srgbClr val="E3E0DB"/>
    <a:srgbClr val="003765"/>
    <a:srgbClr val="717271"/>
    <a:srgbClr val="007CBB"/>
    <a:srgbClr val="E2E2E2"/>
    <a:srgbClr val="F5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88931" autoAdjust="0"/>
  </p:normalViewPr>
  <p:slideViewPr>
    <p:cSldViewPr snapToGrid="0" snapToObjects="1">
      <p:cViewPr varScale="1">
        <p:scale>
          <a:sx n="74" d="100"/>
          <a:sy n="74" d="100"/>
        </p:scale>
        <p:origin x="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5392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A41A4-9AC1-1C44-8FF7-AFCF9EB53B7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4FD0F-1CC7-1949-A0DF-38E56638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89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9B1A5-C4E7-8246-81F7-43B2712695C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266DA-4FF9-AA4C-ACFB-FC1A0C49E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64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5F13A3F-A72D-AD43-907E-1E92FEC628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7239" y="2975968"/>
            <a:ext cx="7495477" cy="11789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3600" b="1" i="0" kern="1200" baseline="0" dirty="0" smtClean="0">
                <a:solidFill>
                  <a:srgbClr val="AC229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PRESENTATION TITLE. ALL CAPS. TWO LINES.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CA215C-8C0A-1743-B136-036B15B20D75}"/>
              </a:ext>
            </a:extLst>
          </p:cNvPr>
          <p:cNvSpPr txBox="1"/>
          <p:nvPr userDrawn="1"/>
        </p:nvSpPr>
        <p:spPr>
          <a:xfrm>
            <a:off x="397239" y="4283242"/>
            <a:ext cx="6412635" cy="43313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en-US" sz="2400" b="1" dirty="0">
              <a:solidFill>
                <a:srgbClr val="00376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E15F69-76BC-4B4C-A7EE-4B2335151460}"/>
              </a:ext>
            </a:extLst>
          </p:cNvPr>
          <p:cNvSpPr txBox="1"/>
          <p:nvPr userDrawn="1"/>
        </p:nvSpPr>
        <p:spPr>
          <a:xfrm>
            <a:off x="397239" y="4186989"/>
            <a:ext cx="6027624" cy="5293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400" b="1" dirty="0">
                <a:solidFill>
                  <a:srgbClr val="31B29A"/>
                </a:solidFill>
                <a:latin typeface="Arial" charset="0"/>
                <a:ea typeface="Arial" charset="0"/>
                <a:cs typeface="Arial" charset="0"/>
              </a:rPr>
              <a:t>April 30, 2020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8AB8E-CBFD-474E-9281-6A1CAB8375A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3176" y="3112338"/>
            <a:ext cx="8625030" cy="11789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3600" b="1" i="0" kern="1200" spc="-150" baseline="0" dirty="0" smtClean="0">
                <a:solidFill>
                  <a:srgbClr val="AC229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30841E-DD05-974A-8CA8-98F99D66DEC1}"/>
              </a:ext>
            </a:extLst>
          </p:cNvPr>
          <p:cNvSpPr/>
          <p:nvPr userDrawn="1"/>
        </p:nvSpPr>
        <p:spPr>
          <a:xfrm>
            <a:off x="-193931" y="1178410"/>
            <a:ext cx="9637295" cy="720687"/>
          </a:xfrm>
          <a:prstGeom prst="rect">
            <a:avLst/>
          </a:prstGeom>
          <a:solidFill>
            <a:srgbClr val="31B2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C2ED90F-B4C5-5748-A347-867BF92B214E}"/>
              </a:ext>
            </a:extLst>
          </p:cNvPr>
          <p:cNvCxnSpPr/>
          <p:nvPr userDrawn="1"/>
        </p:nvCxnSpPr>
        <p:spPr>
          <a:xfrm>
            <a:off x="559337" y="2721940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7057B6-0FEB-4C45-8C05-EE09477DB28A}"/>
              </a:ext>
            </a:extLst>
          </p:cNvPr>
          <p:cNvCxnSpPr/>
          <p:nvPr userDrawn="1"/>
        </p:nvCxnSpPr>
        <p:spPr>
          <a:xfrm>
            <a:off x="559337" y="3508993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C7DBC98-1A9D-8A40-9A86-ECC31A635BA3}"/>
              </a:ext>
            </a:extLst>
          </p:cNvPr>
          <p:cNvCxnSpPr/>
          <p:nvPr userDrawn="1"/>
        </p:nvCxnSpPr>
        <p:spPr>
          <a:xfrm>
            <a:off x="559337" y="4296046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E1C90D-AC34-9E43-8405-A7E7DE9BF45F}"/>
              </a:ext>
            </a:extLst>
          </p:cNvPr>
          <p:cNvCxnSpPr/>
          <p:nvPr userDrawn="1"/>
        </p:nvCxnSpPr>
        <p:spPr>
          <a:xfrm>
            <a:off x="559337" y="5083099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D975C9-6052-B44D-83F4-C1E7E9CC5D37}"/>
              </a:ext>
            </a:extLst>
          </p:cNvPr>
          <p:cNvCxnSpPr/>
          <p:nvPr userDrawn="1"/>
        </p:nvCxnSpPr>
        <p:spPr>
          <a:xfrm>
            <a:off x="559337" y="5901805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5F596FD-B63A-244A-8E49-8D8DE45E4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338" y="2118879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68862CE2-A5B4-B943-A00C-6D923BE7FF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42210" y="1361220"/>
            <a:ext cx="1162878" cy="3581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lang="en-US" sz="1600" b="1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r">
              <a:buNone/>
              <a:defRPr lang="en-US" sz="1600" b="0" i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1</a:t>
            </a:r>
          </a:p>
          <a:p>
            <a:pPr lvl="1"/>
            <a:endParaRPr lang="en-US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2DC62BA-5D06-4440-8A0C-F57F64C42E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9335" y="1365725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Font typeface="Arial" panose="020B0604020202020204" pitchFamily="34" charset="0"/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DCB992E7-4C8A-AE4F-840F-7A4F533B6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42210" y="2132752"/>
            <a:ext cx="1162878" cy="38650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None/>
              <a:defRPr lang="en-US" sz="16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C8C749F-7584-2145-A937-0799D9496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42210" y="2932597"/>
            <a:ext cx="1162878" cy="38650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None/>
              <a:defRPr lang="en-US" sz="16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0AD7EFA-2E1C-874D-A9ED-785F200C0F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2210" y="3732442"/>
            <a:ext cx="1162878" cy="38650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None/>
              <a:defRPr lang="en-US" sz="16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BC77B1E3-F2BD-5E4E-B108-B44A66B3B1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42210" y="4532287"/>
            <a:ext cx="1162878" cy="38650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None/>
              <a:defRPr lang="en-US" sz="16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6EA085DE-4A17-D943-88F7-EFFCD056C8C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42210" y="5332130"/>
            <a:ext cx="1162878" cy="386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C3E37A3B-4628-3142-89FA-199FADF548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9337" y="2945849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27C07222-F6A9-C040-8BFB-EE592C8838B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9338" y="3754096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CB227D1D-2D43-6841-BB2F-26FE912F67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9337" y="4552264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FBC641A5-8F3C-B54C-9AE1-FB3EEEBCAA3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336" y="5360511"/>
            <a:ext cx="5871280" cy="347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 lang="en-US" sz="16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</a:lstStyle>
          <a:p>
            <a:pPr lvl="0"/>
            <a:r>
              <a:rPr lang="en-US" dirty="0"/>
              <a:t>Click to Edit. Add the Name of the Slide. Title Case.</a:t>
            </a:r>
          </a:p>
          <a:p>
            <a:pPr lvl="1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CD6EE8D-711B-3347-A946-5AFE9808FF09}"/>
              </a:ext>
            </a:extLst>
          </p:cNvPr>
          <p:cNvCxnSpPr/>
          <p:nvPr userDrawn="1"/>
        </p:nvCxnSpPr>
        <p:spPr>
          <a:xfrm>
            <a:off x="559337" y="1899782"/>
            <a:ext cx="8145751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260848"/>
            <a:ext cx="7886700" cy="3222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 i="0" u="none" baseline="0">
                <a:solidFill>
                  <a:srgbClr val="31B29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Intro. Font: Arial Bold 16pt. One Line Only.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57200" y="1583111"/>
            <a:ext cx="7886700" cy="27721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body text. Font: Arial 14pt.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1DB83-A958-3846-8F28-7B74D2E3C2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5599" y="1842247"/>
            <a:ext cx="8875059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10B109D-619A-B24C-B59B-50B420BDDD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7"/>
            <a:ext cx="7886700" cy="60923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900" b="1" i="0">
                <a:solidFill>
                  <a:srgbClr val="AC229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SLIDE TITLE. FONT: ARIAL BOLD 19PT. </a:t>
            </a:r>
            <a:br>
              <a:rPr lang="en-US" dirty="0"/>
            </a:br>
            <a:r>
              <a:rPr lang="en-US" dirty="0"/>
              <a:t>ALL CAPS. TWO LINES ONLY.</a:t>
            </a:r>
          </a:p>
        </p:txBody>
      </p:sp>
    </p:spTree>
    <p:extLst>
      <p:ext uri="{BB962C8B-B14F-4D97-AF65-F5344CB8AC3E}">
        <p14:creationId xmlns:p14="http://schemas.microsoft.com/office/powerpoint/2010/main" val="11379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57200" y="1155728"/>
            <a:ext cx="7886700" cy="27721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body text. Font: Arial 14pt.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81DB83-A958-3846-8F28-7B74D2E3C2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5599" y="1842247"/>
            <a:ext cx="8875059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861926E-2859-494F-A876-98DC8C0D16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5127"/>
            <a:ext cx="7886700" cy="60923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900" b="1" i="0">
                <a:solidFill>
                  <a:srgbClr val="AC229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SLIDE TITLE. FONT: ARIAL BOLD 19PT. </a:t>
            </a:r>
            <a:br>
              <a:rPr lang="en-US" dirty="0"/>
            </a:br>
            <a:r>
              <a:rPr lang="en-US" dirty="0"/>
              <a:t>ALL CAPS. TWO LINES ONLY.</a:t>
            </a:r>
          </a:p>
        </p:txBody>
      </p:sp>
    </p:spTree>
    <p:extLst>
      <p:ext uri="{BB962C8B-B14F-4D97-AF65-F5344CB8AC3E}">
        <p14:creationId xmlns:p14="http://schemas.microsoft.com/office/powerpoint/2010/main" val="30495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958498" y="1932085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Title</a:t>
            </a:r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1958498" y="1680393"/>
            <a:ext cx="2538777" cy="2461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i="0" u="none" baseline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Name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958498" y="2125426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Phone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958498" y="2320805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Email</a:t>
            </a:r>
          </a:p>
        </p:txBody>
      </p:sp>
      <p:sp>
        <p:nvSpPr>
          <p:cNvPr id="14" name="Picture Placeholder 36"/>
          <p:cNvSpPr>
            <a:spLocks noGrp="1"/>
          </p:cNvSpPr>
          <p:nvPr>
            <p:ph type="pic" sz="quarter" idx="18" hasCustomPrompt="1"/>
          </p:nvPr>
        </p:nvSpPr>
        <p:spPr>
          <a:xfrm>
            <a:off x="585383" y="1680394"/>
            <a:ext cx="1270168" cy="12727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Edit Picture</a:t>
            </a:r>
          </a:p>
        </p:txBody>
      </p:sp>
      <p:sp>
        <p:nvSpPr>
          <p:cNvPr id="60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6078211" y="1932085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Title</a:t>
            </a:r>
            <a:endParaRPr lang="en-US" dirty="0"/>
          </a:p>
        </p:txBody>
      </p:sp>
      <p:sp>
        <p:nvSpPr>
          <p:cNvPr id="6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6078211" y="1680393"/>
            <a:ext cx="2538777" cy="2461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i="0" u="none" baseline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Name</a:t>
            </a:r>
          </a:p>
        </p:txBody>
      </p:sp>
      <p:sp>
        <p:nvSpPr>
          <p:cNvPr id="62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6078211" y="2125426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Phone</a:t>
            </a:r>
            <a:endParaRPr lang="en-US" dirty="0"/>
          </a:p>
        </p:txBody>
      </p:sp>
      <p:sp>
        <p:nvSpPr>
          <p:cNvPr id="63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078211" y="2320805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Email</a:t>
            </a:r>
          </a:p>
        </p:txBody>
      </p:sp>
      <p:sp>
        <p:nvSpPr>
          <p:cNvPr id="64" name="Picture Placeholder 36"/>
          <p:cNvSpPr>
            <a:spLocks noGrp="1"/>
          </p:cNvSpPr>
          <p:nvPr>
            <p:ph type="pic" sz="quarter" idx="23" hasCustomPrompt="1"/>
          </p:nvPr>
        </p:nvSpPr>
        <p:spPr>
          <a:xfrm>
            <a:off x="4705096" y="1680394"/>
            <a:ext cx="1270168" cy="12727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Edit Picture</a:t>
            </a:r>
          </a:p>
        </p:txBody>
      </p:sp>
      <p:sp>
        <p:nvSpPr>
          <p:cNvPr id="65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1958498" y="3928033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Proxima Nova Light" panose="02000506030000020004" pitchFamily="2" charset="0"/>
                <a:ea typeface="Proxima Nova Light" panose="02000506030000020004" pitchFamily="2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Title</a:t>
            </a:r>
            <a:endParaRPr lang="en-US" dirty="0"/>
          </a:p>
        </p:txBody>
      </p:sp>
      <p:sp>
        <p:nvSpPr>
          <p:cNvPr id="66" name="Text Placeholder 20"/>
          <p:cNvSpPr>
            <a:spLocks noGrp="1"/>
          </p:cNvSpPr>
          <p:nvPr>
            <p:ph type="body" sz="quarter" idx="25" hasCustomPrompt="1"/>
          </p:nvPr>
        </p:nvSpPr>
        <p:spPr>
          <a:xfrm>
            <a:off x="1958498" y="3676341"/>
            <a:ext cx="2538777" cy="2461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i="0" u="none" baseline="0">
                <a:solidFill>
                  <a:srgbClr val="444442"/>
                </a:solidFill>
                <a:latin typeface="Proxima Nova" panose="02000506030000020004" pitchFamily="2" charset="0"/>
                <a:ea typeface="Proxima Nova" panose="02000506030000020004" pitchFamily="2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Name</a:t>
            </a:r>
          </a:p>
        </p:txBody>
      </p:sp>
      <p:sp>
        <p:nvSpPr>
          <p:cNvPr id="67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1958498" y="4121374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Proxima Nova Light" panose="02000506030000020004" pitchFamily="2" charset="0"/>
                <a:ea typeface="Proxima Nova Light" panose="02000506030000020004" pitchFamily="2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Phone</a:t>
            </a:r>
            <a:endParaRPr lang="en-US" dirty="0"/>
          </a:p>
        </p:txBody>
      </p:sp>
      <p:sp>
        <p:nvSpPr>
          <p:cNvPr id="68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1958498" y="4316753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Proxima Nova Light" panose="02000506030000020004" pitchFamily="2" charset="0"/>
                <a:ea typeface="Proxima Nova Light" panose="02000506030000020004" pitchFamily="2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Email</a:t>
            </a:r>
          </a:p>
        </p:txBody>
      </p:sp>
      <p:sp>
        <p:nvSpPr>
          <p:cNvPr id="69" name="Picture Placeholder 36"/>
          <p:cNvSpPr>
            <a:spLocks noGrp="1"/>
          </p:cNvSpPr>
          <p:nvPr>
            <p:ph type="pic" sz="quarter" idx="28" hasCustomPrompt="1"/>
          </p:nvPr>
        </p:nvSpPr>
        <p:spPr>
          <a:xfrm>
            <a:off x="585383" y="3676342"/>
            <a:ext cx="1270168" cy="12727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Edit Picture</a:t>
            </a:r>
          </a:p>
        </p:txBody>
      </p:sp>
      <p:sp>
        <p:nvSpPr>
          <p:cNvPr id="70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078211" y="3928033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Edit Title</a:t>
            </a:r>
            <a:endParaRPr lang="en-US" dirty="0"/>
          </a:p>
        </p:txBody>
      </p:sp>
      <p:sp>
        <p:nvSpPr>
          <p:cNvPr id="7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078211" y="3676341"/>
            <a:ext cx="2538777" cy="2461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i="0" u="none" baseline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Name</a:t>
            </a:r>
          </a:p>
        </p:txBody>
      </p:sp>
      <p:sp>
        <p:nvSpPr>
          <p:cNvPr id="72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6078211" y="4121374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Phone</a:t>
            </a:r>
          </a:p>
        </p:txBody>
      </p:sp>
      <p:sp>
        <p:nvSpPr>
          <p:cNvPr id="7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078211" y="4316753"/>
            <a:ext cx="2538777" cy="195379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4444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Email</a:t>
            </a:r>
          </a:p>
        </p:txBody>
      </p:sp>
      <p:sp>
        <p:nvSpPr>
          <p:cNvPr id="74" name="Picture Placeholder 36"/>
          <p:cNvSpPr>
            <a:spLocks noGrp="1"/>
          </p:cNvSpPr>
          <p:nvPr>
            <p:ph type="pic" sz="quarter" idx="33" hasCustomPrompt="1"/>
          </p:nvPr>
        </p:nvSpPr>
        <p:spPr>
          <a:xfrm>
            <a:off x="4705096" y="3676342"/>
            <a:ext cx="1270168" cy="12727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Edit Picture</a:t>
            </a:r>
          </a:p>
        </p:txBody>
      </p:sp>
    </p:spTree>
    <p:extLst>
      <p:ext uri="{BB962C8B-B14F-4D97-AF65-F5344CB8AC3E}">
        <p14:creationId xmlns:p14="http://schemas.microsoft.com/office/powerpoint/2010/main" val="74948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441FFA-F7C5-5E47-9123-441FBF405E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203" b="20145"/>
          <a:stretch/>
        </p:blipFill>
        <p:spPr>
          <a:xfrm>
            <a:off x="69574" y="1162878"/>
            <a:ext cx="8875059" cy="45024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089B9A5-DADF-1F46-B4FB-21DCC214A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77829" y="616184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1186C4-0D2F-A946-8552-DA8E39FB01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3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(null)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5B7CE6-838B-7A4E-BAA8-C56BAEDF66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449843"/>
            <a:ext cx="9837019" cy="760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4996CB-1106-D942-91A4-465522CFA80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73203">
            <a:off x="1934815" y="1491714"/>
            <a:ext cx="7830842" cy="605110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622265" y="6606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359B1308-39D2-3845-943E-6789355A224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515599" y="1842247"/>
            <a:ext cx="8875059" cy="6858000"/>
          </a:xfrm>
          <a:prstGeom prst="rect">
            <a:avLst/>
          </a:prstGeom>
        </p:spPr>
      </p:pic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B55B275B-535E-7046-B79C-A0904000DC04}"/>
              </a:ext>
            </a:extLst>
          </p:cNvPr>
          <p:cNvSpPr txBox="1">
            <a:spLocks/>
          </p:cNvSpPr>
          <p:nvPr userDrawn="1"/>
        </p:nvSpPr>
        <p:spPr>
          <a:xfrm>
            <a:off x="383099" y="6146767"/>
            <a:ext cx="4511630" cy="39528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i="0" kern="1200" baseline="0">
                <a:solidFill>
                  <a:srgbClr val="444442"/>
                </a:solidFill>
                <a:latin typeface="Univia Pro Book" pitchFamily="2" charset="77"/>
                <a:ea typeface="Univia Pro Book" pitchFamily="2" charset="77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In</a:t>
            </a:r>
            <a:r>
              <a:rPr lang="en-US" dirty="0">
                <a:solidFill>
                  <a:srgbClr val="29BAA2"/>
                </a:solidFill>
              </a:rPr>
              <a:t>nova</a:t>
            </a:r>
            <a:r>
              <a:rPr lang="en-US" dirty="0"/>
              <a:t>tion lives here</a:t>
            </a:r>
          </a:p>
        </p:txBody>
      </p:sp>
    </p:spTree>
    <p:extLst>
      <p:ext uri="{BB962C8B-B14F-4D97-AF65-F5344CB8AC3E}">
        <p14:creationId xmlns:p14="http://schemas.microsoft.com/office/powerpoint/2010/main" val="828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8622265" y="6606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A471C79D-1E33-804B-BEB6-DF61C6EB2A14}"/>
              </a:ext>
            </a:extLst>
          </p:cNvPr>
          <p:cNvSpPr txBox="1">
            <a:spLocks/>
          </p:cNvSpPr>
          <p:nvPr userDrawn="1"/>
        </p:nvSpPr>
        <p:spPr>
          <a:xfrm>
            <a:off x="383099" y="6146767"/>
            <a:ext cx="4511630" cy="39528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i="0" kern="1200" baseline="0">
                <a:solidFill>
                  <a:srgbClr val="444442"/>
                </a:solidFill>
                <a:latin typeface="Univia Pro Book" pitchFamily="2" charset="77"/>
                <a:ea typeface="Univia Pro Book" pitchFamily="2" charset="77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In</a:t>
            </a:r>
            <a:r>
              <a:rPr lang="en-US" dirty="0">
                <a:solidFill>
                  <a:srgbClr val="29BAA2"/>
                </a:solidFill>
              </a:rPr>
              <a:t>nova</a:t>
            </a:r>
            <a:r>
              <a:rPr lang="en-US" dirty="0"/>
              <a:t>tion lives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65E71A-81C0-E244-9590-4F1F105DE402}"/>
              </a:ext>
            </a:extLst>
          </p:cNvPr>
          <p:cNvSpPr txBox="1">
            <a:spLocks/>
          </p:cNvSpPr>
          <p:nvPr userDrawn="1"/>
        </p:nvSpPr>
        <p:spPr>
          <a:xfrm>
            <a:off x="457200" y="365760"/>
            <a:ext cx="7886700" cy="4798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376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spc="-150" dirty="0">
                <a:solidFill>
                  <a:srgbClr val="AC2299"/>
                </a:solidFill>
              </a:rPr>
              <a:t>AGENDA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0BD6423D-8626-B84C-BB1A-31BCA0B880CF}"/>
              </a:ext>
            </a:extLst>
          </p:cNvPr>
          <p:cNvSpPr txBox="1">
            <a:spLocks/>
          </p:cNvSpPr>
          <p:nvPr userDrawn="1"/>
        </p:nvSpPr>
        <p:spPr>
          <a:xfrm>
            <a:off x="6647688" y="61315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6EED7-13ED-A84C-94B9-BBA662EE9F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3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A61D50-5CD3-9A4E-9AFE-6BDEB28CEA6B}"/>
              </a:ext>
            </a:extLst>
          </p:cNvPr>
          <p:cNvCxnSpPr/>
          <p:nvPr userDrawn="1"/>
        </p:nvCxnSpPr>
        <p:spPr>
          <a:xfrm>
            <a:off x="8622265" y="6606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A9D06EC8-987C-0D43-B4BE-F4A6EF206E62}"/>
              </a:ext>
            </a:extLst>
          </p:cNvPr>
          <p:cNvSpPr txBox="1">
            <a:spLocks/>
          </p:cNvSpPr>
          <p:nvPr userDrawn="1"/>
        </p:nvSpPr>
        <p:spPr>
          <a:xfrm>
            <a:off x="383099" y="6146767"/>
            <a:ext cx="4511630" cy="39528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i="0" kern="1200" baseline="0">
                <a:solidFill>
                  <a:srgbClr val="444442"/>
                </a:solidFill>
                <a:latin typeface="Univia Pro Book" pitchFamily="2" charset="77"/>
                <a:ea typeface="Univia Pro Book" pitchFamily="2" charset="77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In</a:t>
            </a:r>
            <a:r>
              <a:rPr lang="en-US" dirty="0">
                <a:solidFill>
                  <a:srgbClr val="29BAA2"/>
                </a:solidFill>
              </a:rPr>
              <a:t>nova</a:t>
            </a:r>
            <a:r>
              <a:rPr lang="en-US" dirty="0"/>
              <a:t>tion lives here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6337F0A-9302-6247-8ADF-36F5B78B8C33}"/>
              </a:ext>
            </a:extLst>
          </p:cNvPr>
          <p:cNvSpPr txBox="1">
            <a:spLocks/>
          </p:cNvSpPr>
          <p:nvPr userDrawn="1"/>
        </p:nvSpPr>
        <p:spPr>
          <a:xfrm>
            <a:off x="6647688" y="61315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6EED7-13ED-A84C-94B9-BBA662EE9F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5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8622265" y="6606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2C092F48-93D9-7E46-B876-AA18F69FA7AB}"/>
              </a:ext>
            </a:extLst>
          </p:cNvPr>
          <p:cNvSpPr txBox="1">
            <a:spLocks/>
          </p:cNvSpPr>
          <p:nvPr userDrawn="1"/>
        </p:nvSpPr>
        <p:spPr>
          <a:xfrm>
            <a:off x="457200" y="365760"/>
            <a:ext cx="7886700" cy="4798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376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spc="-150" dirty="0">
                <a:solidFill>
                  <a:srgbClr val="AC2299"/>
                </a:solidFill>
              </a:rPr>
              <a:t>CONTACT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84E6A565-1B23-AD42-8CE7-1AD69F9E4D6E}"/>
              </a:ext>
            </a:extLst>
          </p:cNvPr>
          <p:cNvSpPr txBox="1">
            <a:spLocks/>
          </p:cNvSpPr>
          <p:nvPr userDrawn="1"/>
        </p:nvSpPr>
        <p:spPr>
          <a:xfrm>
            <a:off x="383099" y="6146767"/>
            <a:ext cx="4511630" cy="39528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i="0" kern="1200" baseline="0">
                <a:solidFill>
                  <a:srgbClr val="444442"/>
                </a:solidFill>
                <a:latin typeface="Univia Pro Book" pitchFamily="2" charset="77"/>
                <a:ea typeface="Univia Pro Book" pitchFamily="2" charset="77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In</a:t>
            </a:r>
            <a:r>
              <a:rPr lang="en-US" dirty="0">
                <a:solidFill>
                  <a:srgbClr val="29BAA2"/>
                </a:solidFill>
              </a:rPr>
              <a:t>nova</a:t>
            </a:r>
            <a:r>
              <a:rPr lang="en-US" dirty="0"/>
              <a:t>tion lives here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6C5C07B6-FC81-884B-9BD7-CFAD544E142A}"/>
              </a:ext>
            </a:extLst>
          </p:cNvPr>
          <p:cNvSpPr txBox="1">
            <a:spLocks/>
          </p:cNvSpPr>
          <p:nvPr userDrawn="1"/>
        </p:nvSpPr>
        <p:spPr>
          <a:xfrm>
            <a:off x="6647688" y="61315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D6EED7-13ED-A84C-94B9-BBA662EE9F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328420-E0FB-1841-91BF-5D281A258681}"/>
              </a:ext>
            </a:extLst>
          </p:cNvPr>
          <p:cNvCxnSpPr/>
          <p:nvPr userDrawn="1"/>
        </p:nvCxnSpPr>
        <p:spPr>
          <a:xfrm>
            <a:off x="8622265" y="66063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18A4C425-6117-AF49-9917-1AFAF0328309}"/>
              </a:ext>
            </a:extLst>
          </p:cNvPr>
          <p:cNvSpPr txBox="1">
            <a:spLocks/>
          </p:cNvSpPr>
          <p:nvPr userDrawn="1"/>
        </p:nvSpPr>
        <p:spPr>
          <a:xfrm>
            <a:off x="457200" y="365760"/>
            <a:ext cx="7886700" cy="4798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00376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spc="-150" dirty="0">
                <a:solidFill>
                  <a:schemeClr val="tx1"/>
                </a:solidFill>
              </a:rPr>
              <a:t>COLOR PALETTE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ABFDD8C-0CDB-FF4D-AF6A-FCD95E06C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77829" y="616184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1186C4-0D2F-A946-8552-DA8E39FB01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6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33225-87F4-1446-B1DC-4EE0151C8DB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1539" y="1558635"/>
            <a:ext cx="8341516" cy="261850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300" dirty="0"/>
              <a:t>Beyond Covid-19: Funding and Financing In-depth</a:t>
            </a:r>
          </a:p>
          <a:p>
            <a:pPr algn="ctr"/>
            <a:endParaRPr lang="en-US" dirty="0"/>
          </a:p>
          <a:p>
            <a:pPr algn="ctr"/>
            <a:r>
              <a:rPr lang="en-US" sz="2600" dirty="0"/>
              <a:t>Robert Day, CFO, Advantage Engineering</a:t>
            </a:r>
            <a:br>
              <a:rPr lang="en-US" sz="2600" dirty="0"/>
            </a:br>
            <a:endParaRPr lang="en-US" sz="2600" dirty="0"/>
          </a:p>
          <a:p>
            <a:pPr algn="ctr"/>
            <a:r>
              <a:rPr lang="en-US" sz="2600" dirty="0"/>
              <a:t> A Business Leader’s Insights</a:t>
            </a:r>
          </a:p>
        </p:txBody>
      </p:sp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7075004-042C-4D83-BC74-7F41078D3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493" y="4177144"/>
            <a:ext cx="1963416" cy="209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1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0D8BF-0954-DA4F-A509-8F851BE72A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7200" y="1036707"/>
            <a:ext cx="8384309" cy="3747425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Assessment of our financial condition as Covid-19 began to impact our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Cashflow, A/R Status, Closing major contracts, etc.</a:t>
            </a:r>
          </a:p>
          <a:p>
            <a:pPr lvl="1"/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Researched emergency funding programs from Federal and State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EDIL Loans (Economic Industry Disaster Loans)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PPP—(Payroll Protection Program)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Looked at additional sources</a:t>
            </a:r>
            <a:br>
              <a:rPr lang="en-US" sz="1800" b="1" dirty="0"/>
            </a:b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Understanding Operational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Staff: Ensured staff could function remotely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Travel: Locked down corporate travel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Ongoing work: Ensured current projects were under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Adjusting financial policies to accommodate remote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Developed contingency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Financial, operational, client impacting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043388-32C7-CE43-8C47-B70E543B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1218"/>
            <a:ext cx="7886700" cy="60923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/>
              <a:t>What we did right away</a:t>
            </a:r>
          </a:p>
        </p:txBody>
      </p:sp>
    </p:spTree>
    <p:extLst>
      <p:ext uri="{BB962C8B-B14F-4D97-AF65-F5344CB8AC3E}">
        <p14:creationId xmlns:p14="http://schemas.microsoft.com/office/powerpoint/2010/main" val="72287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0D8BF-0954-DA4F-A509-8F851BE72A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7200" y="1163319"/>
            <a:ext cx="8363527" cy="453136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 applied on 4/3/20 with our regular commercial bank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Applied the moment the portal opened</a:t>
            </a:r>
            <a:br>
              <a:rPr lang="en-US" sz="1800" b="1" dirty="0"/>
            </a:b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Handling Documentation: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Our Bank provided a spreadsheet to put the information together as they wanted to see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100% of requested funds were approved</a:t>
            </a:r>
            <a:br>
              <a:rPr lang="en-US" sz="2000" b="1" dirty="0"/>
            </a:b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Notification Timelines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4/3: Bank Acknowledgement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4/7: SBA Approval Confirmed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4/17: Funds Received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Now preparing to apply for conversion from Loan to Grant</a:t>
            </a: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043388-32C7-CE43-8C47-B70E543B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7"/>
            <a:ext cx="7886700" cy="60923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/>
              <a:t>Our PPP Loan Experience</a:t>
            </a:r>
          </a:p>
        </p:txBody>
      </p:sp>
    </p:spTree>
    <p:extLst>
      <p:ext uri="{BB962C8B-B14F-4D97-AF65-F5344CB8AC3E}">
        <p14:creationId xmlns:p14="http://schemas.microsoft.com/office/powerpoint/2010/main" val="333106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0D8BF-0954-DA4F-A509-8F851BE72A1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7982" y="1321438"/>
            <a:ext cx="8188036" cy="335864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Possible Prolonged shutdown and remote workers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Impact to teams and culture?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Staff accountability? </a:t>
            </a:r>
            <a:r>
              <a:rPr lang="en-US" sz="2000" b="1" dirty="0"/>
              <a:t>Customer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Lost deals, slow deals, slow service delivery,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Changes to the customers’ business reality (e.g. not securing siting permits)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Financial risks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Cashflow, prolonged A/R, renegotiated deals? </a:t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F043388-32C7-CE43-8C47-B70E543B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7"/>
            <a:ext cx="7886700" cy="60923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000" dirty="0"/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33172326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sz="4000" b="1" dirty="0">
            <a:solidFill>
              <a:srgbClr val="003764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VA HQ2 PPT Template.potx" id="{5452A5B6-9462-E94A-BFD5-7A0A21911406}" vid="{1B399B1A-50BB-C44D-AA09-9335E9BBE6AB}"/>
    </a:ext>
  </a:extLst>
</a:theme>
</file>

<file path=ppt/theme/theme2.xml><?xml version="1.0" encoding="utf-8"?>
<a:theme xmlns:a="http://schemas.openxmlformats.org/drawingml/2006/main" name="AG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A HQ2 PPT Template.potx" id="{5452A5B6-9462-E94A-BFD5-7A0A21911406}" vid="{DFB1C182-EA69-9F42-867F-AA957C02CC6C}"/>
    </a:ext>
  </a:extLst>
</a:theme>
</file>

<file path=ppt/theme/theme3.xml><?xml version="1.0" encoding="utf-8"?>
<a:theme xmlns:a="http://schemas.openxmlformats.org/drawingml/2006/main" name="CONTENT">
  <a:themeElements>
    <a:clrScheme name="VEDP">
      <a:dk1>
        <a:srgbClr val="000000"/>
      </a:dk1>
      <a:lt1>
        <a:srgbClr val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A HQ2 PPT Template.potx" id="{5452A5B6-9462-E94A-BFD5-7A0A21911406}" vid="{CEB8CDE4-EECF-0346-8F65-9201031E851A}"/>
    </a:ext>
  </a:extLst>
</a:theme>
</file>

<file path=ppt/theme/theme4.xml><?xml version="1.0" encoding="utf-8"?>
<a:theme xmlns:a="http://schemas.openxmlformats.org/drawingml/2006/main" name="CONTACT 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rIns="0" rtlCol="0">
        <a:spAutoFit/>
      </a:bodyPr>
      <a:lstStyle>
        <a:defPPr>
          <a:defRPr sz="1200" b="1" dirty="0" smtClean="0">
            <a:solidFill>
              <a:srgbClr val="003764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VA HQ2 PPT Template.potx" id="{5452A5B6-9462-E94A-BFD5-7A0A21911406}" vid="{1B36AA3B-32D1-8348-8629-2ECF9CCFC71B}"/>
    </a:ext>
  </a:extLst>
</a:theme>
</file>

<file path=ppt/theme/theme5.xml><?xml version="1.0" encoding="utf-8"?>
<a:theme xmlns:a="http://schemas.openxmlformats.org/drawingml/2006/main" name="Colors">
  <a:themeElements>
    <a:clrScheme name="AMAZON NOVA">
      <a:dk1>
        <a:srgbClr val="000000"/>
      </a:dk1>
      <a:lt1>
        <a:srgbClr val="FFFFFF"/>
      </a:lt1>
      <a:dk2>
        <a:srgbClr val="323232"/>
      </a:dk2>
      <a:lt2>
        <a:srgbClr val="FEFFFE"/>
      </a:lt2>
      <a:accent1>
        <a:srgbClr val="31B199"/>
      </a:accent1>
      <a:accent2>
        <a:srgbClr val="AB2299"/>
      </a:accent2>
      <a:accent3>
        <a:srgbClr val="444441"/>
      </a:accent3>
      <a:accent4>
        <a:srgbClr val="E2E0DA"/>
      </a:accent4>
      <a:accent5>
        <a:srgbClr val="F1B036"/>
      </a:accent5>
      <a:accent6>
        <a:srgbClr val="4B88BA"/>
      </a:accent6>
      <a:hlink>
        <a:srgbClr val="444441"/>
      </a:hlink>
      <a:folHlink>
        <a:srgbClr val="E2E0D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A HQ2 PPT Template.potx" id="{5452A5B6-9462-E94A-BFD5-7A0A21911406}" vid="{68102DCF-0A6A-5440-BA46-746013A7BCD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 HQ2 PPT Template</Template>
  <TotalTime>708</TotalTime>
  <Words>253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Proxima Nova</vt:lpstr>
      <vt:lpstr>Proxima Nova Light</vt:lpstr>
      <vt:lpstr>Univia Pro Book</vt:lpstr>
      <vt:lpstr>TITLES</vt:lpstr>
      <vt:lpstr>AGENDA</vt:lpstr>
      <vt:lpstr>CONTENT</vt:lpstr>
      <vt:lpstr>CONTACT US</vt:lpstr>
      <vt:lpstr>Colors</vt:lpstr>
      <vt:lpstr>PowerPoint Presentation</vt:lpstr>
      <vt:lpstr>What we did right away</vt:lpstr>
      <vt:lpstr>Our PPP Loan Experience</vt:lpstr>
      <vt:lpstr>Looking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Adrianne Griffith</dc:creator>
  <cp:lastModifiedBy>John Jacobs</cp:lastModifiedBy>
  <cp:revision>40</cp:revision>
  <cp:lastPrinted>2017-12-27T18:27:33Z</cp:lastPrinted>
  <dcterms:created xsi:type="dcterms:W3CDTF">2019-06-06T15:14:09Z</dcterms:created>
  <dcterms:modified xsi:type="dcterms:W3CDTF">2020-04-29T20:29:10Z</dcterms:modified>
</cp:coreProperties>
</file>