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9.xml" ContentType="application/vnd.openxmlformats-officedocument.presentationml.tags+xml"/>
  <Override PartName="/ppt/tags/tag20.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1.xml" ContentType="application/vnd.openxmlformats-officedocument.presentationml.tags+xml"/>
  <Override PartName="/ppt/charts/chart5.xml" ContentType="application/vnd.openxmlformats-officedocument.drawingml.chart+xml"/>
  <Override PartName="/ppt/theme/themeOverride1.xml" ContentType="application/vnd.openxmlformats-officedocument.themeOverride+xml"/>
  <Override PartName="/ppt/tags/tag22.xml" ContentType="application/vnd.openxmlformats-officedocument.presentationml.tags+xml"/>
  <Override PartName="/ppt/notesSlides/notesSlide2.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63" r:id="rId2"/>
    <p:sldId id="510" r:id="rId3"/>
    <p:sldId id="497" r:id="rId4"/>
    <p:sldId id="395" r:id="rId5"/>
    <p:sldId id="507" r:id="rId6"/>
    <p:sldId id="508" r:id="rId7"/>
    <p:sldId id="503" r:id="rId8"/>
    <p:sldId id="511" r:id="rId9"/>
    <p:sldId id="505" r:id="rId10"/>
    <p:sldId id="506" r:id="rId11"/>
    <p:sldId id="4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5F7F9"/>
    <a:srgbClr val="F6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C1A551C0-2020-AC11-E31C-3E2CE23E2CE2}" styleName="Mercer 2020 Brand Tab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lt1">
              <a:tint val="100000"/>
            </a:schemeClr>
          </a:solidFill>
        </a:fill>
      </a:tcStyle>
    </a:wholeTbl>
    <a:band1H>
      <a:tcStyle>
        <a:tcBdr/>
        <a:fill>
          <a:solidFill>
            <a:schemeClr val="lt2">
              <a:tint val="60000"/>
            </a:schemeClr>
          </a:solidFill>
        </a:fill>
      </a:tcStyle>
    </a:band1H>
    <a:band2H>
      <a:tcStyle>
        <a:tcBdr/>
      </a:tcStyle>
    </a:band2H>
    <a:band1V>
      <a:tcStyle>
        <a:tcBdr/>
        <a:fill>
          <a:solidFill>
            <a:schemeClr val="lt2">
              <a:tint val="60000"/>
            </a:schemeClr>
          </a:solidFill>
        </a:fill>
      </a:tcStyle>
    </a:band1V>
    <a:band2V>
      <a:tcStyle>
        <a:tcBdr/>
      </a:tcStyle>
    </a:band2V>
    <a:lastCol>
      <a:tcTxStyle>
        <a:fontRef idx="minor">
          <a:prstClr val="black"/>
        </a:fontRef>
        <a:schemeClr val="bg1"/>
      </a:tcTxStyle>
      <a:tcStyle>
        <a:tcBdr/>
        <a:fill>
          <a:solidFill>
            <a:schemeClr val="tx2">
              <a:tint val="100000"/>
            </a:schemeClr>
          </a:solidFill>
        </a:fill>
      </a:tcStyle>
    </a:lastCol>
    <a:firstCol>
      <a:tcTxStyle>
        <a:fontRef idx="minor">
          <a:prstClr val="black"/>
        </a:fontRef>
        <a:schemeClr val="bg1"/>
      </a:tcTxStyle>
      <a:tcStyle>
        <a:tcBdr/>
        <a:fill>
          <a:solidFill>
            <a:schemeClr val="accent1"/>
          </a:solidFill>
        </a:fill>
      </a:tcStyle>
    </a:firstCol>
    <a:lastRow>
      <a:tcTxStyle>
        <a:fontRef idx="minor">
          <a:prstClr val="black"/>
        </a:fontRef>
        <a:schemeClr val="bg1"/>
      </a:tcTxStyle>
      <a:tcStyle>
        <a:tcBdr/>
        <a:fill>
          <a:solidFill>
            <a:schemeClr val="tx2">
              <a:tint val="100000"/>
            </a:schemeClr>
          </a:solidFill>
        </a:fill>
      </a:tcStyle>
    </a:lastRow>
    <a:firstRow>
      <a:tcTxStyle>
        <a:fontRef idx="minor">
          <a:prstClr val="black"/>
        </a:fontRef>
        <a:schemeClr val="bg1"/>
      </a:tcTxStyle>
      <a:tcStyle>
        <a:tcBdr/>
        <a:fill>
          <a:solidFill>
            <a:schemeClr val="dk1"/>
          </a:solidFill>
        </a:fill>
      </a:tcStyle>
    </a:firstRow>
  </a:tblStyle>
  <a:tblStyle styleId="{BA112003-2020-AC11-E31C-3E2CE23E2CE2}" styleName="Mercer 2020 Ballroom Tab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lt1">
              <a:tint val="100000"/>
            </a:schemeClr>
          </a:solidFill>
        </a:fill>
      </a:tcStyle>
    </a:wholeTbl>
    <a:band1H>
      <a:tcStyle>
        <a:tcBdr/>
        <a:fill>
          <a:solidFill>
            <a:schemeClr val="lt2">
              <a:tint val="60000"/>
            </a:schemeClr>
          </a:solidFill>
        </a:fill>
      </a:tcStyle>
    </a:band1H>
    <a:band2H>
      <a:tcStyle>
        <a:tcBdr/>
      </a:tcStyle>
    </a:band2H>
    <a:band1V>
      <a:tcStyle>
        <a:tcBdr/>
        <a:fill>
          <a:solidFill>
            <a:schemeClr val="lt2">
              <a:tint val="60000"/>
            </a:schemeClr>
          </a:solidFill>
        </a:fill>
      </a:tcStyle>
    </a:band1V>
    <a:band2V>
      <a:tcStyle>
        <a:tcBdr/>
      </a:tcStyle>
    </a:band2V>
    <a:lastCol>
      <a:tcTxStyle>
        <a:fontRef idx="minor">
          <a:prstClr val="black"/>
        </a:fontRef>
        <a:schemeClr val="bg1"/>
      </a:tcTxStyle>
      <a:tcStyle>
        <a:tcBdr/>
        <a:fill>
          <a:solidFill>
            <a:schemeClr val="tx2">
              <a:tint val="100000"/>
            </a:schemeClr>
          </a:solidFill>
        </a:fill>
      </a:tcStyle>
    </a:lastCol>
    <a:firstCol>
      <a:tcTxStyle>
        <a:fontRef idx="minor">
          <a:prstClr val="black"/>
        </a:fontRef>
        <a:schemeClr val="bg1"/>
      </a:tcTxStyle>
      <a:tcStyle>
        <a:tcBdr/>
        <a:fill>
          <a:solidFill>
            <a:schemeClr val="accent1"/>
          </a:solidFill>
        </a:fill>
      </a:tcStyle>
    </a:firstCol>
    <a:lastRow>
      <a:tcTxStyle>
        <a:fontRef idx="minor">
          <a:prstClr val="black"/>
        </a:fontRef>
        <a:schemeClr val="bg1"/>
      </a:tcTxStyle>
      <a:tcStyle>
        <a:tcBdr/>
        <a:fill>
          <a:solidFill>
            <a:schemeClr val="tx2">
              <a:tint val="100000"/>
            </a:schemeClr>
          </a:solidFill>
        </a:fill>
      </a:tcStyle>
    </a:lastRow>
    <a:firstRow>
      <a:tcTxStyle>
        <a:fontRef idx="minor">
          <a:prstClr val="black"/>
        </a:fontRef>
        <a:schemeClr val="bg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showGuides="1">
      <p:cViewPr varScale="1">
        <p:scale>
          <a:sx n="74" d="100"/>
          <a:sy n="74" d="100"/>
        </p:scale>
        <p:origin x="92" y="56"/>
      </p:cViewPr>
      <p:guideLst>
        <p:guide orient="horz" pos="2160"/>
        <p:guide pos="3816"/>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6" d="100"/>
          <a:sy n="56" d="100"/>
        </p:scale>
        <p:origin x="158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accent6">
                <a:lumMod val="75000"/>
              </a:schemeClr>
            </a:solidFill>
          </c:spPr>
          <c:dPt>
            <c:idx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1-B079-432C-A494-B55447BC9BDF}"/>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B079-432C-A494-B55447BC9BDF}"/>
              </c:ext>
            </c:extLst>
          </c:dPt>
          <c:dPt>
            <c:idx val="2"/>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5-B079-432C-A494-B55447BC9BDF}"/>
              </c:ext>
            </c:extLst>
          </c:dPt>
          <c:dPt>
            <c:idx val="3"/>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7-4D12-456A-9475-878CD91037D2}"/>
              </c:ext>
            </c:extLst>
          </c:dPt>
          <c:cat>
            <c:strRef>
              <c:f>Sheet1!$A$2:$A$5</c:f>
              <c:strCache>
                <c:ptCount val="4"/>
                <c:pt idx="0">
                  <c:v>Minimal operational impact</c:v>
                </c:pt>
                <c:pt idx="1">
                  <c:v>Moderate operational impact</c:v>
                </c:pt>
                <c:pt idx="2">
                  <c:v>Significant operational impact</c:v>
                </c:pt>
                <c:pt idx="3">
                  <c:v>Complete shutdown</c:v>
                </c:pt>
              </c:strCache>
            </c:strRef>
          </c:cat>
          <c:val>
            <c:numRef>
              <c:f>Sheet1!$B$2:$B$5</c:f>
              <c:numCache>
                <c:formatCode>0%</c:formatCode>
                <c:ptCount val="4"/>
                <c:pt idx="0">
                  <c:v>0.27</c:v>
                </c:pt>
                <c:pt idx="1">
                  <c:v>0.46</c:v>
                </c:pt>
                <c:pt idx="2">
                  <c:v>0.24</c:v>
                </c:pt>
                <c:pt idx="3">
                  <c:v>0.03</c:v>
                </c:pt>
              </c:numCache>
            </c:numRef>
          </c:val>
          <c:extLst>
            <c:ext xmlns:c16="http://schemas.microsoft.com/office/drawing/2014/chart" uri="{C3380CC4-5D6E-409C-BE32-E72D297353CC}">
              <c16:uniqueId val="{00000006-B079-432C-A494-B55447BC9BD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tx1">
                <a:lumMod val="90000"/>
                <a:lumOff val="10000"/>
              </a:schemeClr>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FD3A-46F3-83E5-C7C2401E08B9}"/>
                </c:ext>
              </c:extLst>
            </c:dLbl>
            <c:dLbl>
              <c:idx val="3"/>
              <c:layout>
                <c:manualLayout>
                  <c:x val="0"/>
                  <c:y val="2.73200886117388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3C-4D52-8FFD-CC3A7AD58CEE}"/>
                </c:ext>
              </c:extLst>
            </c:dLbl>
            <c:dLbl>
              <c:idx val="4"/>
              <c:delete val="1"/>
              <c:extLst>
                <c:ext xmlns:c15="http://schemas.microsoft.com/office/drawing/2012/chart" uri="{CE6537A1-D6FC-4f65-9D91-7224C49458BB}"/>
                <c:ext xmlns:c16="http://schemas.microsoft.com/office/drawing/2014/chart" uri="{C3380CC4-5D6E-409C-BE32-E72D297353CC}">
                  <c16:uniqueId val="{00000000-CE3C-4D52-8FFD-CC3A7AD58CE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We do not intend to close any facilities </c:v>
                </c:pt>
                <c:pt idx="1">
                  <c:v>No closures yet, but monitoring closely </c:v>
                </c:pt>
                <c:pt idx="2">
                  <c:v>Closed offices or plants</c:v>
                </c:pt>
              </c:strCache>
            </c:strRef>
          </c:cat>
          <c:val>
            <c:numRef>
              <c:f>Sheet1!$B$2:$B$4</c:f>
              <c:numCache>
                <c:formatCode>0%</c:formatCode>
                <c:ptCount val="3"/>
                <c:pt idx="0">
                  <c:v>7.8200000000000006E-2</c:v>
                </c:pt>
                <c:pt idx="1">
                  <c:v>0.19989999999999999</c:v>
                </c:pt>
                <c:pt idx="2">
                  <c:v>0.66</c:v>
                </c:pt>
              </c:numCache>
            </c:numRef>
          </c:val>
          <c:extLst>
            <c:ext xmlns:c16="http://schemas.microsoft.com/office/drawing/2014/chart" uri="{C3380CC4-5D6E-409C-BE32-E72D297353CC}">
              <c16:uniqueId val="{00000000-682E-432B-98AF-5D2312D45FC8}"/>
            </c:ext>
          </c:extLst>
        </c:ser>
        <c:dLbls>
          <c:showLegendKey val="0"/>
          <c:showVal val="0"/>
          <c:showCatName val="0"/>
          <c:showSerName val="0"/>
          <c:showPercent val="0"/>
          <c:showBubbleSize val="0"/>
        </c:dLbls>
        <c:gapWidth val="182"/>
        <c:axId val="994594800"/>
        <c:axId val="994596112"/>
      </c:barChart>
      <c:catAx>
        <c:axId val="99459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4596112"/>
        <c:crosses val="autoZero"/>
        <c:auto val="1"/>
        <c:lblAlgn val="ctr"/>
        <c:lblOffset val="100"/>
        <c:noMultiLvlLbl val="0"/>
      </c:catAx>
      <c:valAx>
        <c:axId val="994596112"/>
        <c:scaling>
          <c:orientation val="minMax"/>
        </c:scaling>
        <c:delete val="1"/>
        <c:axPos val="b"/>
        <c:numFmt formatCode="0%" sourceLinked="1"/>
        <c:majorTickMark val="none"/>
        <c:minorTickMark val="none"/>
        <c:tickLblPos val="nextTo"/>
        <c:crossAx val="994594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Level of concern</c:v>
                </c:pt>
              </c:strCache>
            </c:strRef>
          </c:tx>
          <c:spPr>
            <a:solidFill>
              <a:schemeClr val="bg2"/>
            </a:solidFill>
          </c:spPr>
          <c:dPt>
            <c:idx val="0"/>
            <c:bubble3D val="0"/>
            <c:spPr>
              <a:solidFill>
                <a:schemeClr val="tx1"/>
              </a:solidFill>
              <a:ln w="19050">
                <a:solidFill>
                  <a:schemeClr val="lt1"/>
                </a:solidFill>
              </a:ln>
              <a:effectLst/>
            </c:spPr>
            <c:extLst>
              <c:ext xmlns:c16="http://schemas.microsoft.com/office/drawing/2014/chart" uri="{C3380CC4-5D6E-409C-BE32-E72D297353CC}">
                <c16:uniqueId val="{00000001-2731-4C56-AD0C-275E657EE246}"/>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2-2731-4C56-AD0C-275E657EE246}"/>
              </c:ext>
            </c:extLst>
          </c:dPt>
          <c:cat>
            <c:strRef>
              <c:f>Sheet1!$A$2:$A$3</c:f>
              <c:strCache>
                <c:ptCount val="2"/>
                <c:pt idx="0">
                  <c:v>Concerned</c:v>
                </c:pt>
                <c:pt idx="1">
                  <c:v>2nd Qtr</c:v>
                </c:pt>
              </c:strCache>
            </c:strRef>
          </c:cat>
          <c:val>
            <c:numRef>
              <c:f>Sheet1!$B$2:$B$3</c:f>
              <c:numCache>
                <c:formatCode>General</c:formatCode>
                <c:ptCount val="2"/>
                <c:pt idx="0">
                  <c:v>91</c:v>
                </c:pt>
                <c:pt idx="1">
                  <c:v>9</c:v>
                </c:pt>
              </c:numCache>
            </c:numRef>
          </c:val>
          <c:extLst>
            <c:ext xmlns:c16="http://schemas.microsoft.com/office/drawing/2014/chart" uri="{C3380CC4-5D6E-409C-BE32-E72D297353CC}">
              <c16:uniqueId val="{00000000-2731-4C56-AD0C-275E657EE2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tx1">
                <a:lumMod val="90000"/>
                <a:lumOff val="10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5-A010-49A4-A272-22D3208A6CA4}"/>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4-A010-49A4-A272-22D3208A6CA4}"/>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3-A010-49A4-A272-22D3208A6CA4}"/>
              </c:ext>
            </c:extLst>
          </c:dPt>
          <c:dPt>
            <c:idx val="3"/>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F-A010-49A4-A272-22D3208A6CA4}"/>
              </c:ext>
            </c:extLst>
          </c:dPt>
          <c:dPt>
            <c:idx val="4"/>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E-A010-49A4-A272-22D3208A6CA4}"/>
              </c:ext>
            </c:extLst>
          </c:dPt>
          <c:dPt>
            <c:idx val="5"/>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D-A010-49A4-A272-22D3208A6CA4}"/>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C-A010-49A4-A272-22D3208A6CA4}"/>
              </c:ext>
            </c:extLst>
          </c:dPt>
          <c:dPt>
            <c:idx val="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B-A010-49A4-A272-22D3208A6CA4}"/>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A-A010-49A4-A272-22D3208A6CA4}"/>
              </c:ext>
            </c:extLst>
          </c:dPt>
          <c:dPt>
            <c:idx val="9"/>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9-A010-49A4-A272-22D3208A6CA4}"/>
              </c:ext>
            </c:extLst>
          </c:dPt>
          <c:dPt>
            <c:idx val="1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8-A010-49A4-A272-22D3208A6CA4}"/>
              </c:ext>
            </c:extLst>
          </c:dPt>
          <c:dPt>
            <c:idx val="1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A010-49A4-A272-22D3208A6CA4}"/>
              </c:ext>
            </c:extLst>
          </c:dPt>
          <c:dPt>
            <c:idx val="1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6-A010-49A4-A272-22D3208A6CA4}"/>
              </c:ext>
            </c:extLst>
          </c:dPt>
          <c:dPt>
            <c:idx val="13"/>
            <c:invertIfNegative val="0"/>
            <c:bubble3D val="0"/>
            <c:spPr>
              <a:solidFill>
                <a:schemeClr val="accent6">
                  <a:lumMod val="75000"/>
                </a:schemeClr>
              </a:solidFill>
              <a:ln>
                <a:noFill/>
              </a:ln>
              <a:effectLst/>
            </c:spPr>
            <c:extLst>
              <c:ext xmlns:c16="http://schemas.microsoft.com/office/drawing/2014/chart" uri="{C3380CC4-5D6E-409C-BE32-E72D297353CC}">
                <c16:uniqueId val="{00000002-A010-49A4-A272-22D3208A6CA4}"/>
              </c:ext>
            </c:extLst>
          </c:dPt>
          <c:dPt>
            <c:idx val="14"/>
            <c:invertIfNegative val="0"/>
            <c:bubble3D val="0"/>
            <c:spPr>
              <a:solidFill>
                <a:schemeClr val="accent6">
                  <a:lumMod val="75000"/>
                </a:schemeClr>
              </a:solidFill>
              <a:ln>
                <a:noFill/>
              </a:ln>
              <a:effectLst/>
            </c:spPr>
            <c:extLst>
              <c:ext xmlns:c16="http://schemas.microsoft.com/office/drawing/2014/chart" uri="{C3380CC4-5D6E-409C-BE32-E72D297353CC}">
                <c16:uniqueId val="{00000001-A010-49A4-A272-22D3208A6CA4}"/>
              </c:ext>
            </c:extLst>
          </c:dPt>
          <c:dPt>
            <c:idx val="15"/>
            <c:invertIfNegative val="0"/>
            <c:bubble3D val="0"/>
            <c:spPr>
              <a:solidFill>
                <a:schemeClr val="accent6">
                  <a:lumMod val="75000"/>
                </a:schemeClr>
              </a:solidFill>
              <a:ln>
                <a:noFill/>
              </a:ln>
              <a:effectLst/>
            </c:spPr>
            <c:extLst>
              <c:ext xmlns:c16="http://schemas.microsoft.com/office/drawing/2014/chart" uri="{C3380CC4-5D6E-409C-BE32-E72D297353CC}">
                <c16:uniqueId val="{00000000-A010-49A4-A272-22D3208A6CA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Work travel</c:v>
                </c:pt>
                <c:pt idx="1">
                  <c:v>Covering short term expenses</c:v>
                </c:pt>
                <c:pt idx="2">
                  <c:v>Retirement savings</c:v>
                </c:pt>
                <c:pt idx="3">
                  <c:v>Feeling isolated</c:v>
                </c:pt>
                <c:pt idx="4">
                  <c:v>Customers</c:v>
                </c:pt>
                <c:pt idx="5">
                  <c:v>Workload</c:v>
                </c:pt>
                <c:pt idx="6">
                  <c:v>Mental health</c:v>
                </c:pt>
                <c:pt idx="7">
                  <c:v>Future of my organization</c:v>
                </c:pt>
                <c:pt idx="8">
                  <c:v>Work-life balance</c:v>
                </c:pt>
                <c:pt idx="9">
                  <c:v>Future of my career</c:v>
                </c:pt>
                <c:pt idx="10">
                  <c:v>Getting sick</c:v>
                </c:pt>
                <c:pt idx="11">
                  <c:v>Salary reductions</c:v>
                </c:pt>
                <c:pt idx="12">
                  <c:v>Societal impact</c:v>
                </c:pt>
                <c:pt idx="13">
                  <c:v>Job security</c:v>
                </c:pt>
                <c:pt idx="14">
                  <c:v>Economic impact</c:v>
                </c:pt>
                <c:pt idx="15">
                  <c:v>Family safety</c:v>
                </c:pt>
              </c:strCache>
            </c:strRef>
          </c:cat>
          <c:val>
            <c:numRef>
              <c:f>Sheet1!$B$2:$B$17</c:f>
              <c:numCache>
                <c:formatCode>0.0</c:formatCode>
                <c:ptCount val="16"/>
                <c:pt idx="0">
                  <c:v>2.2006688963210701</c:v>
                </c:pt>
                <c:pt idx="1">
                  <c:v>2.9130434782608692</c:v>
                </c:pt>
                <c:pt idx="2">
                  <c:v>3.2541806020066888</c:v>
                </c:pt>
                <c:pt idx="3">
                  <c:v>3.471571906354515</c:v>
                </c:pt>
                <c:pt idx="4">
                  <c:v>3.5618729096989963</c:v>
                </c:pt>
                <c:pt idx="5">
                  <c:v>3.7558528428093645</c:v>
                </c:pt>
                <c:pt idx="6">
                  <c:v>3.9799331103678934</c:v>
                </c:pt>
                <c:pt idx="7">
                  <c:v>4.0501672240802673</c:v>
                </c:pt>
                <c:pt idx="8">
                  <c:v>4.1137123745819402</c:v>
                </c:pt>
                <c:pt idx="9">
                  <c:v>4.1705685618729103</c:v>
                </c:pt>
                <c:pt idx="10">
                  <c:v>4.408026755852843</c:v>
                </c:pt>
                <c:pt idx="11">
                  <c:v>4.4581939799331103</c:v>
                </c:pt>
                <c:pt idx="12">
                  <c:v>4.4782608695652169</c:v>
                </c:pt>
                <c:pt idx="13">
                  <c:v>4.7023411371237458</c:v>
                </c:pt>
                <c:pt idx="14">
                  <c:v>5.1337792642140467</c:v>
                </c:pt>
                <c:pt idx="15">
                  <c:v>5.3478260869565215</c:v>
                </c:pt>
              </c:numCache>
            </c:numRef>
          </c:val>
          <c:extLst>
            <c:ext xmlns:c16="http://schemas.microsoft.com/office/drawing/2014/chart" uri="{C3380CC4-5D6E-409C-BE32-E72D297353CC}">
              <c16:uniqueId val="{00000000-3EBC-42E0-86C9-B7074DDB7AD9}"/>
            </c:ext>
          </c:extLst>
        </c:ser>
        <c:dLbls>
          <c:showLegendKey val="0"/>
          <c:showVal val="0"/>
          <c:showCatName val="0"/>
          <c:showSerName val="0"/>
          <c:showPercent val="0"/>
          <c:showBubbleSize val="0"/>
        </c:dLbls>
        <c:gapWidth val="182"/>
        <c:axId val="994594800"/>
        <c:axId val="994596112"/>
      </c:barChart>
      <c:catAx>
        <c:axId val="99459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4596112"/>
        <c:crosses val="autoZero"/>
        <c:auto val="1"/>
        <c:lblAlgn val="ctr"/>
        <c:lblOffset val="100"/>
        <c:noMultiLvlLbl val="0"/>
      </c:catAx>
      <c:valAx>
        <c:axId val="994596112"/>
        <c:scaling>
          <c:orientation val="minMax"/>
        </c:scaling>
        <c:delete val="1"/>
        <c:axPos val="b"/>
        <c:numFmt formatCode="0.0" sourceLinked="1"/>
        <c:majorTickMark val="none"/>
        <c:minorTickMark val="none"/>
        <c:tickLblPos val="nextTo"/>
        <c:crossAx val="994594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372369656070918"/>
          <c:y val="5.3305333744602022E-2"/>
          <c:w val="0.5138609664756405"/>
          <c:h val="0.914977806946909"/>
        </c:manualLayout>
      </c:layout>
      <c:barChart>
        <c:barDir val="bar"/>
        <c:grouping val="percentStacked"/>
        <c:varyColors val="0"/>
        <c:ser>
          <c:idx val="0"/>
          <c:order val="0"/>
          <c:tx>
            <c:strRef>
              <c:f>Sheet1!$B$1</c:f>
              <c:strCache>
                <c:ptCount val="1"/>
                <c:pt idx="0">
                  <c:v>% Favorable</c:v>
                </c:pt>
              </c:strCache>
            </c:strRef>
          </c:tx>
          <c:spPr>
            <a:solidFill>
              <a:srgbClr val="003865"/>
            </a:solidFill>
            <a:ln>
              <a:solidFill>
                <a:srgbClr val="01233D"/>
              </a:solidFill>
            </a:ln>
          </c:spPr>
          <c:invertIfNegative val="0"/>
          <c:dLbls>
            <c:spPr>
              <a:noFill/>
              <a:ln>
                <a:noFill/>
              </a:ln>
              <a:effectLst/>
            </c:spPr>
            <c:txPr>
              <a:bodyPr/>
              <a:lstStyle/>
              <a:p>
                <a:pPr>
                  <a:defRPr sz="1000" b="1" baseline="0">
                    <a:solidFill>
                      <a:schemeClr val="bg1"/>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I have the information I need to keep myself healthy and safe during this period</c:v>
                </c:pt>
                <c:pt idx="1">
                  <c:v>My organization is taking the right steps to support employees during this outbreak</c:v>
                </c:pt>
                <c:pt idx="2">
                  <c:v>My organization is doing a good job communicating with employees during this outbreak</c:v>
                </c:pt>
                <c:pt idx="3">
                  <c:v>My team is doing a good job communicating with each other during this outbreak</c:v>
                </c:pt>
                <c:pt idx="4">
                  <c:v>I have enough information to do my job well during this period</c:v>
                </c:pt>
                <c:pt idx="5">
                  <c:v>Overall, I am satisfied with the way my organization is handling this outbreak</c:v>
                </c:pt>
                <c:pt idx="6">
                  <c:v>My manager is doing the right things to support me during this outbreak</c:v>
                </c:pt>
              </c:strCache>
            </c:strRef>
          </c:cat>
          <c:val>
            <c:numRef>
              <c:f>Sheet1!$B$2:$B$8</c:f>
              <c:numCache>
                <c:formatCode>0%</c:formatCode>
                <c:ptCount val="7"/>
                <c:pt idx="0">
                  <c:v>0.92358803986710969</c:v>
                </c:pt>
                <c:pt idx="1">
                  <c:v>0.81063122923588038</c:v>
                </c:pt>
                <c:pt idx="2">
                  <c:v>0.80730897009966784</c:v>
                </c:pt>
                <c:pt idx="3">
                  <c:v>0.80730897009966784</c:v>
                </c:pt>
                <c:pt idx="4">
                  <c:v>0.80066445182724255</c:v>
                </c:pt>
                <c:pt idx="5">
                  <c:v>0.76744186046511631</c:v>
                </c:pt>
                <c:pt idx="6">
                  <c:v>0.74750830564784043</c:v>
                </c:pt>
              </c:numCache>
            </c:numRef>
          </c:val>
          <c:extLst>
            <c:ext xmlns:c16="http://schemas.microsoft.com/office/drawing/2014/chart" uri="{C3380CC4-5D6E-409C-BE32-E72D297353CC}">
              <c16:uniqueId val="{00000000-9108-4E4C-9237-8C698627B0B3}"/>
            </c:ext>
          </c:extLst>
        </c:ser>
        <c:ser>
          <c:idx val="1"/>
          <c:order val="1"/>
          <c:tx>
            <c:strRef>
              <c:f>Sheet1!$C$1</c:f>
              <c:strCache>
                <c:ptCount val="1"/>
                <c:pt idx="0">
                  <c:v>% Neutral</c:v>
                </c:pt>
              </c:strCache>
            </c:strRef>
          </c:tx>
          <c:spPr>
            <a:solidFill>
              <a:srgbClr val="FFFFFF"/>
            </a:solidFill>
            <a:ln>
              <a:solidFill>
                <a:srgbClr val="01233D"/>
              </a:solidFill>
            </a:ln>
          </c:spPr>
          <c:invertIfNegative val="0"/>
          <c:dLbls>
            <c:spPr>
              <a:noFill/>
              <a:ln>
                <a:noFill/>
              </a:ln>
              <a:effectLst/>
            </c:spPr>
            <c:txPr>
              <a:bodyPr/>
              <a:lstStyle/>
              <a:p>
                <a:pPr>
                  <a:defRPr sz="1000" b="1" baseline="0">
                    <a:solidFill>
                      <a:schemeClr val="tx1"/>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I have the information I need to keep myself healthy and safe during this period</c:v>
                </c:pt>
                <c:pt idx="1">
                  <c:v>My organization is taking the right steps to support employees during this outbreak</c:v>
                </c:pt>
                <c:pt idx="2">
                  <c:v>My organization is doing a good job communicating with employees during this outbreak</c:v>
                </c:pt>
                <c:pt idx="3">
                  <c:v>My team is doing a good job communicating with each other during this outbreak</c:v>
                </c:pt>
                <c:pt idx="4">
                  <c:v>I have enough information to do my job well during this period</c:v>
                </c:pt>
                <c:pt idx="5">
                  <c:v>Overall, I am satisfied with the way my organization is handling this outbreak</c:v>
                </c:pt>
                <c:pt idx="6">
                  <c:v>My manager is doing the right things to support me during this outbreak</c:v>
                </c:pt>
              </c:strCache>
            </c:strRef>
          </c:cat>
          <c:val>
            <c:numRef>
              <c:f>Sheet1!$C$2:$C$8</c:f>
              <c:numCache>
                <c:formatCode>0%</c:formatCode>
                <c:ptCount val="7"/>
                <c:pt idx="0">
                  <c:v>6.6445182724252497E-2</c:v>
                </c:pt>
                <c:pt idx="1">
                  <c:v>0.11960132890365449</c:v>
                </c:pt>
                <c:pt idx="2">
                  <c:v>0.12624584717607973</c:v>
                </c:pt>
                <c:pt idx="3">
                  <c:v>0.12292358803986711</c:v>
                </c:pt>
                <c:pt idx="4">
                  <c:v>0.14285714285714285</c:v>
                </c:pt>
                <c:pt idx="5">
                  <c:v>0.16611295681063123</c:v>
                </c:pt>
                <c:pt idx="6">
                  <c:v>0.13289036544850499</c:v>
                </c:pt>
              </c:numCache>
            </c:numRef>
          </c:val>
          <c:extLst>
            <c:ext xmlns:c16="http://schemas.microsoft.com/office/drawing/2014/chart" uri="{C3380CC4-5D6E-409C-BE32-E72D297353CC}">
              <c16:uniqueId val="{00000001-9108-4E4C-9237-8C698627B0B3}"/>
            </c:ext>
          </c:extLst>
        </c:ser>
        <c:ser>
          <c:idx val="2"/>
          <c:order val="2"/>
          <c:tx>
            <c:strRef>
              <c:f>Sheet1!$D$1</c:f>
              <c:strCache>
                <c:ptCount val="1"/>
                <c:pt idx="0">
                  <c:v>% Unfavorable</c:v>
                </c:pt>
              </c:strCache>
            </c:strRef>
          </c:tx>
          <c:spPr>
            <a:solidFill>
              <a:srgbClr val="FFFFFF">
                <a:lumMod val="85000"/>
              </a:srgbClr>
            </a:solidFill>
            <a:ln>
              <a:solidFill>
                <a:srgbClr val="01233D"/>
              </a:solidFill>
            </a:ln>
          </c:spPr>
          <c:invertIfNegative val="0"/>
          <c:dLbls>
            <c:spPr>
              <a:noFill/>
              <a:ln>
                <a:noFill/>
              </a:ln>
              <a:effectLst/>
            </c:spPr>
            <c:txPr>
              <a:bodyPr/>
              <a:lstStyle/>
              <a:p>
                <a:pPr>
                  <a:defRPr sz="1000" b="1" baseline="0">
                    <a:solidFill>
                      <a:schemeClr val="tx1">
                        <a:lumMod val="75000"/>
                        <a:lumOff val="25000"/>
                      </a:schemeClr>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I have the information I need to keep myself healthy and safe during this period</c:v>
                </c:pt>
                <c:pt idx="1">
                  <c:v>My organization is taking the right steps to support employees during this outbreak</c:v>
                </c:pt>
                <c:pt idx="2">
                  <c:v>My organization is doing a good job communicating with employees during this outbreak</c:v>
                </c:pt>
                <c:pt idx="3">
                  <c:v>My team is doing a good job communicating with each other during this outbreak</c:v>
                </c:pt>
                <c:pt idx="4">
                  <c:v>I have enough information to do my job well during this period</c:v>
                </c:pt>
                <c:pt idx="5">
                  <c:v>Overall, I am satisfied with the way my organization is handling this outbreak</c:v>
                </c:pt>
                <c:pt idx="6">
                  <c:v>My manager is doing the right things to support me during this outbreak</c:v>
                </c:pt>
              </c:strCache>
            </c:strRef>
          </c:cat>
          <c:val>
            <c:numRef>
              <c:f>Sheet1!$D$2:$D$8</c:f>
              <c:numCache>
                <c:formatCode>0%</c:formatCode>
                <c:ptCount val="7"/>
                <c:pt idx="0">
                  <c:v>9.9667774086378731E-3</c:v>
                </c:pt>
                <c:pt idx="1">
                  <c:v>6.9767441860465115E-2</c:v>
                </c:pt>
                <c:pt idx="2">
                  <c:v>6.6445182724252497E-2</c:v>
                </c:pt>
                <c:pt idx="3">
                  <c:v>6.9767441860465115E-2</c:v>
                </c:pt>
                <c:pt idx="4">
                  <c:v>5.6478405315614613E-2</c:v>
                </c:pt>
                <c:pt idx="5">
                  <c:v>6.6445182724252483E-2</c:v>
                </c:pt>
                <c:pt idx="6">
                  <c:v>0.11960132890365449</c:v>
                </c:pt>
              </c:numCache>
            </c:numRef>
          </c:val>
          <c:extLst>
            <c:ext xmlns:c16="http://schemas.microsoft.com/office/drawing/2014/chart" uri="{C3380CC4-5D6E-409C-BE32-E72D297353CC}">
              <c16:uniqueId val="{00000002-9108-4E4C-9237-8C698627B0B3}"/>
            </c:ext>
          </c:extLst>
        </c:ser>
        <c:dLbls>
          <c:showLegendKey val="0"/>
          <c:showVal val="1"/>
          <c:showCatName val="0"/>
          <c:showSerName val="0"/>
          <c:showPercent val="0"/>
          <c:showBubbleSize val="0"/>
        </c:dLbls>
        <c:gapWidth val="150"/>
        <c:overlap val="100"/>
        <c:axId val="73806592"/>
        <c:axId val="73808128"/>
      </c:barChart>
      <c:catAx>
        <c:axId val="73806592"/>
        <c:scaling>
          <c:orientation val="maxMin"/>
        </c:scaling>
        <c:delete val="0"/>
        <c:axPos val="l"/>
        <c:numFmt formatCode="General" sourceLinked="1"/>
        <c:majorTickMark val="out"/>
        <c:minorTickMark val="none"/>
        <c:tickLblPos val="nextTo"/>
        <c:txPr>
          <a:bodyPr/>
          <a:lstStyle/>
          <a:p>
            <a:pPr>
              <a:defRPr sz="1200" b="0" baseline="0">
                <a:solidFill>
                  <a:schemeClr val="tx1"/>
                </a:solidFill>
                <a:latin typeface="Arial" panose="020B0604020202020204" pitchFamily="34" charset="0"/>
              </a:defRPr>
            </a:pPr>
            <a:endParaRPr lang="en-US"/>
          </a:p>
        </c:txPr>
        <c:crossAx val="73808128"/>
        <c:crosses val="autoZero"/>
        <c:auto val="0"/>
        <c:lblAlgn val="ctr"/>
        <c:lblOffset val="100"/>
        <c:noMultiLvlLbl val="0"/>
      </c:catAx>
      <c:valAx>
        <c:axId val="73808128"/>
        <c:scaling>
          <c:orientation val="minMax"/>
        </c:scaling>
        <c:delete val="0"/>
        <c:axPos val="t"/>
        <c:numFmt formatCode="0%" sourceLinked="0"/>
        <c:majorTickMark val="none"/>
        <c:minorTickMark val="none"/>
        <c:tickLblPos val="none"/>
        <c:spPr>
          <a:ln>
            <a:noFill/>
          </a:ln>
        </c:spPr>
        <c:crossAx val="73806592"/>
        <c:crosses val="autoZero"/>
        <c:crossBetween val="between"/>
        <c:majorUnit val="0.2"/>
      </c:valAx>
    </c:plotArea>
    <c:legend>
      <c:legendPos val="b"/>
      <c:layout>
        <c:manualLayout>
          <c:xMode val="edge"/>
          <c:yMode val="edge"/>
          <c:x val="0.55305012335082993"/>
          <c:y val="0.95071229801094137"/>
          <c:w val="0.34706920156243132"/>
          <c:h val="4.3227465542710779E-2"/>
        </c:manualLayout>
      </c:layout>
      <c:overlay val="0"/>
      <c:txPr>
        <a:bodyPr/>
        <a:lstStyle/>
        <a:p>
          <a:pPr>
            <a:defRPr sz="1000"/>
          </a:pPr>
          <a:endParaRPr lang="en-US"/>
        </a:p>
      </c:txPr>
    </c:legend>
    <c:plotVisOnly val="1"/>
    <c:dispBlanksAs val="gap"/>
    <c:showDLblsOverMax val="0"/>
  </c:chart>
  <c:txPr>
    <a:bodyPr/>
    <a:lstStyle/>
    <a:p>
      <a:pPr>
        <a:defRPr sz="14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372369656070918"/>
          <c:y val="5.3305333744602022E-2"/>
          <c:w val="0.5138609664756405"/>
          <c:h val="0.914977806946909"/>
        </c:manualLayout>
      </c:layout>
      <c:barChart>
        <c:barDir val="bar"/>
        <c:grouping val="percentStacked"/>
        <c:varyColors val="0"/>
        <c:ser>
          <c:idx val="0"/>
          <c:order val="0"/>
          <c:tx>
            <c:strRef>
              <c:f>Sheet1!$B$1</c:f>
              <c:strCache>
                <c:ptCount val="1"/>
                <c:pt idx="0">
                  <c:v>% Favorable</c:v>
                </c:pt>
              </c:strCache>
            </c:strRef>
          </c:tx>
          <c:spPr>
            <a:solidFill>
              <a:srgbClr val="003865"/>
            </a:solidFill>
            <a:ln>
              <a:solidFill>
                <a:srgbClr val="01233D"/>
              </a:solidFill>
            </a:ln>
          </c:spPr>
          <c:invertIfNegative val="0"/>
          <c:dLbls>
            <c:spPr>
              <a:noFill/>
              <a:ln>
                <a:noFill/>
              </a:ln>
              <a:effectLst/>
            </c:spPr>
            <c:txPr>
              <a:bodyPr/>
              <a:lstStyle/>
              <a:p>
                <a:pPr>
                  <a:defRPr sz="1000" b="1" baseline="0">
                    <a:solidFill>
                      <a:schemeClr val="bg1"/>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Senior leaders are doing a good job keeping employees informed about the state of the business during this outbreak</c:v>
                </c:pt>
                <c:pt idx="1">
                  <c:v>My manager is doing a good job communicating with me during this period of this outbreak</c:v>
                </c:pt>
                <c:pt idx="2">
                  <c:v>People are taking the time to check in on each other and provide personal support during this period of remote work</c:v>
                </c:pt>
                <c:pt idx="3">
                  <c:v>I am getting the help I need to get my work done right now</c:v>
                </c:pt>
                <c:pt idx="4">
                  <c:v>My manager is doing a good job listening to my concerns and feedback during this outbreak</c:v>
                </c:pt>
                <c:pt idx="5">
                  <c:v>I am getting the social support I need to feel connected during this period</c:v>
                </c:pt>
                <c:pt idx="6">
                  <c:v>Senior leaders are doing a good job listening to employees' concerns and feedback during this outbreak</c:v>
                </c:pt>
              </c:strCache>
            </c:strRef>
          </c:cat>
          <c:val>
            <c:numRef>
              <c:f>Sheet1!$B$2:$B$8</c:f>
              <c:numCache>
                <c:formatCode>0%</c:formatCode>
                <c:ptCount val="7"/>
                <c:pt idx="0">
                  <c:v>0.74172185430463577</c:v>
                </c:pt>
                <c:pt idx="1">
                  <c:v>0.71760797342192695</c:v>
                </c:pt>
                <c:pt idx="2">
                  <c:v>0.70529801324503305</c:v>
                </c:pt>
                <c:pt idx="3">
                  <c:v>0.70431893687707636</c:v>
                </c:pt>
                <c:pt idx="4">
                  <c:v>0.67441860465116277</c:v>
                </c:pt>
                <c:pt idx="5">
                  <c:v>0.66445182724252494</c:v>
                </c:pt>
                <c:pt idx="6">
                  <c:v>0.60465116279069764</c:v>
                </c:pt>
              </c:numCache>
            </c:numRef>
          </c:val>
          <c:extLst>
            <c:ext xmlns:c16="http://schemas.microsoft.com/office/drawing/2014/chart" uri="{C3380CC4-5D6E-409C-BE32-E72D297353CC}">
              <c16:uniqueId val="{00000000-6CA6-4077-BF3C-878459B895BC}"/>
            </c:ext>
          </c:extLst>
        </c:ser>
        <c:ser>
          <c:idx val="1"/>
          <c:order val="1"/>
          <c:tx>
            <c:strRef>
              <c:f>Sheet1!$C$1</c:f>
              <c:strCache>
                <c:ptCount val="1"/>
                <c:pt idx="0">
                  <c:v>% Neutral</c:v>
                </c:pt>
              </c:strCache>
            </c:strRef>
          </c:tx>
          <c:spPr>
            <a:solidFill>
              <a:srgbClr val="FFFFFF"/>
            </a:solidFill>
            <a:ln>
              <a:solidFill>
                <a:srgbClr val="01233D"/>
              </a:solidFill>
            </a:ln>
          </c:spPr>
          <c:invertIfNegative val="0"/>
          <c:dLbls>
            <c:spPr>
              <a:noFill/>
              <a:ln>
                <a:noFill/>
              </a:ln>
              <a:effectLst/>
            </c:spPr>
            <c:txPr>
              <a:bodyPr/>
              <a:lstStyle/>
              <a:p>
                <a:pPr>
                  <a:defRPr sz="1000" b="1" baseline="0">
                    <a:solidFill>
                      <a:schemeClr val="tx1"/>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Senior leaders are doing a good job keeping employees informed about the state of the business during this outbreak</c:v>
                </c:pt>
                <c:pt idx="1">
                  <c:v>My manager is doing a good job communicating with me during this period of this outbreak</c:v>
                </c:pt>
                <c:pt idx="2">
                  <c:v>People are taking the time to check in on each other and provide personal support during this period of remote work</c:v>
                </c:pt>
                <c:pt idx="3">
                  <c:v>I am getting the help I need to get my work done right now</c:v>
                </c:pt>
                <c:pt idx="4">
                  <c:v>My manager is doing a good job listening to my concerns and feedback during this outbreak</c:v>
                </c:pt>
                <c:pt idx="5">
                  <c:v>I am getting the social support I need to feel connected during this period</c:v>
                </c:pt>
                <c:pt idx="6">
                  <c:v>Senior leaders are doing a good job listening to employees' concerns and feedback during this outbreak</c:v>
                </c:pt>
              </c:strCache>
            </c:strRef>
          </c:cat>
          <c:val>
            <c:numRef>
              <c:f>Sheet1!$C$2:$C$8</c:f>
              <c:numCache>
                <c:formatCode>0%</c:formatCode>
                <c:ptCount val="7"/>
                <c:pt idx="0">
                  <c:v>0.16556291390728478</c:v>
                </c:pt>
                <c:pt idx="1">
                  <c:v>0.15282392026578073</c:v>
                </c:pt>
                <c:pt idx="2">
                  <c:v>0.19205298013245034</c:v>
                </c:pt>
                <c:pt idx="3">
                  <c:v>0.17275747508305647</c:v>
                </c:pt>
                <c:pt idx="4">
                  <c:v>0.17607973421926909</c:v>
                </c:pt>
                <c:pt idx="5">
                  <c:v>0.23255813953488372</c:v>
                </c:pt>
                <c:pt idx="6">
                  <c:v>0.24916943521594684</c:v>
                </c:pt>
              </c:numCache>
            </c:numRef>
          </c:val>
          <c:extLst>
            <c:ext xmlns:c16="http://schemas.microsoft.com/office/drawing/2014/chart" uri="{C3380CC4-5D6E-409C-BE32-E72D297353CC}">
              <c16:uniqueId val="{00000001-6CA6-4077-BF3C-878459B895BC}"/>
            </c:ext>
          </c:extLst>
        </c:ser>
        <c:ser>
          <c:idx val="2"/>
          <c:order val="2"/>
          <c:tx>
            <c:strRef>
              <c:f>Sheet1!$D$1</c:f>
              <c:strCache>
                <c:ptCount val="1"/>
                <c:pt idx="0">
                  <c:v>% Unfavorable</c:v>
                </c:pt>
              </c:strCache>
            </c:strRef>
          </c:tx>
          <c:spPr>
            <a:solidFill>
              <a:srgbClr val="FFFFFF">
                <a:lumMod val="85000"/>
              </a:srgbClr>
            </a:solidFill>
            <a:ln>
              <a:solidFill>
                <a:srgbClr val="01233D"/>
              </a:solidFill>
            </a:ln>
          </c:spPr>
          <c:invertIfNegative val="0"/>
          <c:dLbls>
            <c:spPr>
              <a:noFill/>
              <a:ln>
                <a:noFill/>
              </a:ln>
              <a:effectLst/>
            </c:spPr>
            <c:txPr>
              <a:bodyPr/>
              <a:lstStyle/>
              <a:p>
                <a:pPr>
                  <a:defRPr sz="1000" b="1" baseline="0">
                    <a:solidFill>
                      <a:schemeClr val="tx1">
                        <a:lumMod val="75000"/>
                        <a:lumOff val="25000"/>
                      </a:schemeClr>
                    </a:solidFill>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Senior leaders are doing a good job keeping employees informed about the state of the business during this outbreak</c:v>
                </c:pt>
                <c:pt idx="1">
                  <c:v>My manager is doing a good job communicating with me during this period of this outbreak</c:v>
                </c:pt>
                <c:pt idx="2">
                  <c:v>People are taking the time to check in on each other and provide personal support during this period of remote work</c:v>
                </c:pt>
                <c:pt idx="3">
                  <c:v>I am getting the help I need to get my work done right now</c:v>
                </c:pt>
                <c:pt idx="4">
                  <c:v>My manager is doing a good job listening to my concerns and feedback during this outbreak</c:v>
                </c:pt>
                <c:pt idx="5">
                  <c:v>I am getting the social support I need to feel connected during this period</c:v>
                </c:pt>
                <c:pt idx="6">
                  <c:v>Senior leaders are doing a good job listening to employees' concerns and feedback during this outbreak</c:v>
                </c:pt>
              </c:strCache>
            </c:strRef>
          </c:cat>
          <c:val>
            <c:numRef>
              <c:f>Sheet1!$D$2:$D$8</c:f>
              <c:numCache>
                <c:formatCode>0%</c:formatCode>
                <c:ptCount val="7"/>
                <c:pt idx="0">
                  <c:v>9.2715231788079472E-2</c:v>
                </c:pt>
                <c:pt idx="1">
                  <c:v>0.12956810631229237</c:v>
                </c:pt>
                <c:pt idx="2">
                  <c:v>0.10264900662251655</c:v>
                </c:pt>
                <c:pt idx="3">
                  <c:v>0.12292358803986711</c:v>
                </c:pt>
                <c:pt idx="4">
                  <c:v>0.14950166112956809</c:v>
                </c:pt>
                <c:pt idx="5">
                  <c:v>0.10299003322259137</c:v>
                </c:pt>
                <c:pt idx="6">
                  <c:v>0.1461794019933555</c:v>
                </c:pt>
              </c:numCache>
            </c:numRef>
          </c:val>
          <c:extLst>
            <c:ext xmlns:c16="http://schemas.microsoft.com/office/drawing/2014/chart" uri="{C3380CC4-5D6E-409C-BE32-E72D297353CC}">
              <c16:uniqueId val="{00000003-6CA6-4077-BF3C-878459B895BC}"/>
            </c:ext>
          </c:extLst>
        </c:ser>
        <c:dLbls>
          <c:showLegendKey val="0"/>
          <c:showVal val="1"/>
          <c:showCatName val="0"/>
          <c:showSerName val="0"/>
          <c:showPercent val="0"/>
          <c:showBubbleSize val="0"/>
        </c:dLbls>
        <c:gapWidth val="150"/>
        <c:overlap val="100"/>
        <c:axId val="73806592"/>
        <c:axId val="73808128"/>
      </c:barChart>
      <c:catAx>
        <c:axId val="73806592"/>
        <c:scaling>
          <c:orientation val="maxMin"/>
        </c:scaling>
        <c:delete val="0"/>
        <c:axPos val="l"/>
        <c:numFmt formatCode="General" sourceLinked="1"/>
        <c:majorTickMark val="out"/>
        <c:minorTickMark val="none"/>
        <c:tickLblPos val="nextTo"/>
        <c:txPr>
          <a:bodyPr/>
          <a:lstStyle/>
          <a:p>
            <a:pPr>
              <a:defRPr sz="1200" b="0" baseline="0">
                <a:solidFill>
                  <a:schemeClr val="tx1"/>
                </a:solidFill>
                <a:latin typeface="Arial" panose="020B0604020202020204" pitchFamily="34" charset="0"/>
              </a:defRPr>
            </a:pPr>
            <a:endParaRPr lang="en-US"/>
          </a:p>
        </c:txPr>
        <c:crossAx val="73808128"/>
        <c:crosses val="autoZero"/>
        <c:auto val="0"/>
        <c:lblAlgn val="ctr"/>
        <c:lblOffset val="100"/>
        <c:noMultiLvlLbl val="0"/>
      </c:catAx>
      <c:valAx>
        <c:axId val="73808128"/>
        <c:scaling>
          <c:orientation val="minMax"/>
        </c:scaling>
        <c:delete val="0"/>
        <c:axPos val="t"/>
        <c:numFmt formatCode="0%" sourceLinked="0"/>
        <c:majorTickMark val="none"/>
        <c:minorTickMark val="none"/>
        <c:tickLblPos val="none"/>
        <c:spPr>
          <a:ln>
            <a:noFill/>
          </a:ln>
        </c:spPr>
        <c:crossAx val="73806592"/>
        <c:crosses val="autoZero"/>
        <c:crossBetween val="between"/>
        <c:majorUnit val="0.2"/>
      </c:valAx>
    </c:plotArea>
    <c:legend>
      <c:legendPos val="b"/>
      <c:layout>
        <c:manualLayout>
          <c:xMode val="edge"/>
          <c:yMode val="edge"/>
          <c:x val="0.55305012335082993"/>
          <c:y val="0.95071229801094137"/>
          <c:w val="0.34706920156243132"/>
          <c:h val="4.3227465542710779E-2"/>
        </c:manualLayout>
      </c:layout>
      <c:overlay val="0"/>
      <c:txPr>
        <a:bodyPr/>
        <a:lstStyle/>
        <a:p>
          <a:pPr>
            <a:defRPr sz="1000"/>
          </a:pPr>
          <a:endParaRPr lang="en-US"/>
        </a:p>
      </c:txPr>
    </c:legend>
    <c:plotVisOnly val="1"/>
    <c:dispBlanksAs val="gap"/>
    <c:showDLblsOverMax val="0"/>
  </c:chart>
  <c:txPr>
    <a:bodyPr/>
    <a:lstStyle/>
    <a:p>
      <a:pPr>
        <a:defRPr sz="140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4953D-5555-4290-969B-5072E812C234}" type="datetimeFigureOut">
              <a:rPr lang="en-US" smtClean="0"/>
              <a:t>5/7/2020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56D71-8183-45CA-8E1E-36D83F9A0F1C}" type="slidenum">
              <a:rPr lang="en-US" smtClean="0"/>
              <a:t>‹#›</a:t>
            </a:fld>
            <a:endParaRPr lang="en-US" dirty="0"/>
          </a:p>
        </p:txBody>
      </p:sp>
    </p:spTree>
    <p:extLst>
      <p:ext uri="{BB962C8B-B14F-4D97-AF65-F5344CB8AC3E}">
        <p14:creationId xmlns:p14="http://schemas.microsoft.com/office/powerpoint/2010/main" val="394246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56D71-8183-45CA-8E1E-36D83F9A0F1C}" type="slidenum">
              <a:rPr lang="en-US" smtClean="0"/>
              <a:t>1</a:t>
            </a:fld>
            <a:endParaRPr lang="en-US" dirty="0"/>
          </a:p>
        </p:txBody>
      </p:sp>
    </p:spTree>
    <p:extLst>
      <p:ext uri="{BB962C8B-B14F-4D97-AF65-F5344CB8AC3E}">
        <p14:creationId xmlns:p14="http://schemas.microsoft.com/office/powerpoint/2010/main" val="257688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61C6A-B723-4626-8E07-ACAE984FA5FB}" type="slidenum">
              <a:rPr lang="en-GB" smtClean="0"/>
              <a:t>6</a:t>
            </a:fld>
            <a:endParaRPr lang="en-GB" dirty="0"/>
          </a:p>
        </p:txBody>
      </p:sp>
    </p:spTree>
    <p:extLst>
      <p:ext uri="{BB962C8B-B14F-4D97-AF65-F5344CB8AC3E}">
        <p14:creationId xmlns:p14="http://schemas.microsoft.com/office/powerpoint/2010/main" val="221103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framework for developing an effective employee listening approach is meant to ensure you are able to capture insights at each stage of this pandemic. And it outlines guidance around what to ask how to ask, and why you should be asking.  </a:t>
            </a:r>
          </a:p>
          <a:p>
            <a:endParaRPr lang="en-US" dirty="0"/>
          </a:p>
          <a:p>
            <a:r>
              <a:rPr lang="en-US" dirty="0"/>
              <a:t>As it relates to pre-return, the stage that many of us are in at the moment, we recommend asking about aspects of return to work readiness, and what concerns people may have in that regard.  You can use digital focus groups or even a tool that uses QSORT methodology which has employees rank order preferences in a gamified fashion.  It’s important to use these approaches</a:t>
            </a:r>
            <a:r>
              <a:rPr lang="en-US" baseline="0" dirty="0"/>
              <a:t> </a:t>
            </a:r>
            <a:r>
              <a:rPr lang="en-US" dirty="0"/>
              <a:t>to better understand employee concerns and plan accordingly.   Mercer has been using</a:t>
            </a:r>
            <a:r>
              <a:rPr lang="en-US" baseline="0" dirty="0"/>
              <a:t> this approach by deploying short, 5/6 question pulses every other week.  </a:t>
            </a:r>
            <a:endParaRPr lang="en-US"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 we are getting closer to the initial return (on the next slide), it is important to ask about the initial experience of coming back, and any concerns or issues employees may have.  You can use digital focus groups, pulse surveys, or even just live manager discussions using a discussion guide.  It will be important at this time to identify risks and patterns so you can make any necessary adjustments.  </a:t>
            </a:r>
          </a:p>
          <a:p>
            <a:endParaRPr lang="en-US" sz="1200" dirty="0"/>
          </a:p>
          <a:p>
            <a:r>
              <a:rPr lang="en-US" sz="1200" dirty="0"/>
              <a:t>After the return to work, we recommend using employee listening to evaluate and refine the return to work experience.  Asking about the actual execution and asking about what else the organization can do to help with the adjustment period.  Short pulse surveys can be an effective way of gathering that insight.  It’s important at this point to be able to identify risks and opportunities for improvement as it relates to the return to work process.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E60C17-E90D-A746-BB48-E43DE80550AB}"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4194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Large white">
    <p:bg>
      <p:bgPr>
        <a:solidFill>
          <a:schemeClr val="bg1"/>
        </a:soli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37843"/>
            <a:ext cx="6896100" cy="1368933"/>
          </a:xfrm>
        </p:spPr>
        <p:txBody>
          <a:bodyPr vert="horz" wrap="none" lIns="0" tIns="0" rIns="0" bIns="0" rtlCol="0" anchor="t" anchorCtr="0">
            <a:noAutofit/>
          </a:bodyPr>
          <a:lstStyle>
            <a:lvl1pPr>
              <a:defRPr lang="en-GB" sz="9750" baseline="0">
                <a:solidFill>
                  <a:schemeClr val="accent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2694305"/>
            <a:ext cx="6896100" cy="1616438"/>
          </a:xfrm>
          <a:noFill/>
        </p:spPr>
        <p:txBody>
          <a:bodyPr vert="horz" wrap="none" lIns="0" tIns="0" rIns="0" bIns="0" rtlCol="0" anchor="t" anchorCtr="0">
            <a:noAutofit/>
          </a:bodyPr>
          <a:lstStyle>
            <a:lvl1pPr marL="0" indent="0">
              <a:lnSpc>
                <a:spcPct val="80000"/>
              </a:lnSpc>
              <a:spcBef>
                <a:spcPts val="1000"/>
              </a:spcBef>
              <a:buNone/>
              <a:defRPr lang="en-GB" sz="13000">
                <a:gradFill flip="none" rotWithShape="1">
                  <a:gsLst>
                    <a:gs pos="100000">
                      <a:schemeClr val="accent1"/>
                    </a:gs>
                    <a:gs pos="0">
                      <a:schemeClr val="accent3"/>
                    </a:gs>
                  </a:gsLst>
                  <a:lin ang="7200000" scaled="0"/>
                  <a:tileRect/>
                </a:gradFill>
                <a:latin typeface="Grifo S" panose="02050803090505060204" pitchFamily="18" charset="0"/>
              </a:defRPr>
            </a:lvl1pPr>
          </a:lstStyle>
          <a:p>
            <a:pPr lvl="0"/>
            <a:r>
              <a:rPr lang="en-US" dirty="0"/>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tx2"/>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151225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blue">
    <p:bg>
      <p:bgPr>
        <a:solidFill>
          <a:schemeClr val="tx1"/>
        </a:solidFill>
        <a:effectLst/>
      </p:bgPr>
    </p:bg>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40051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ight blue">
    <p:bg>
      <p:bgPr>
        <a:solidFill>
          <a:schemeClr val="accent1"/>
        </a:solidFill>
        <a:effectLst/>
      </p:bgPr>
    </p:bg>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1775680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dient">
    <p:bg>
      <p:bgPr>
        <a:gradFill>
          <a:gsLst>
            <a:gs pos="30000">
              <a:schemeClr val="accent1"/>
            </a:gs>
            <a:gs pos="100000">
              <a:schemeClr val="accent3"/>
            </a:gs>
          </a:gsLst>
          <a:lin ang="18900000" scaled="0"/>
        </a:gradFill>
        <a:effectLst/>
      </p:bgPr>
    </p:bg>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1687529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dient text on white">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2" name="Title 1"/>
          <p:cNvSpPr>
            <a:spLocks noGrp="1"/>
          </p:cNvSpPr>
          <p:nvPr>
            <p:ph type="title"/>
          </p:nvPr>
        </p:nvSpPr>
        <p:spPr>
          <a:xfrm>
            <a:off x="914400" y="571500"/>
            <a:ext cx="7486650" cy="4381500"/>
          </a:xfrm>
        </p:spPr>
        <p:txBody>
          <a:bodyPr>
            <a:normAutofit/>
          </a:bodyPr>
          <a:lstStyle>
            <a:lvl1pPr>
              <a:defRPr sz="4000">
                <a:gradFill>
                  <a:gsLst>
                    <a:gs pos="30000">
                      <a:schemeClr val="accent1"/>
                    </a:gs>
                    <a:gs pos="100000">
                      <a:schemeClr val="accent3"/>
                    </a:gs>
                  </a:gsLst>
                  <a:lin ang="18900000" scaled="0"/>
                </a:gradFill>
              </a:defRPr>
            </a:lvl1pPr>
          </a:lstStyle>
          <a:p>
            <a:r>
              <a:rPr lang="en-US"/>
              <a:t>Click to edit Master title style</a:t>
            </a:r>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3892119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69551C3F-E5B5-49AF-A85B-7D3B4FA18264}" type="slidenum">
              <a:rPr lang="en-GB" smtClean="0"/>
              <a:t>‹#›</a:t>
            </a:fld>
            <a:endParaRPr lang="en-GB" dirty="0"/>
          </a:p>
        </p:txBody>
      </p:sp>
    </p:spTree>
    <p:extLst>
      <p:ext uri="{BB962C8B-B14F-4D97-AF65-F5344CB8AC3E}">
        <p14:creationId xmlns:p14="http://schemas.microsoft.com/office/powerpoint/2010/main" val="3278481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199"/>
            <a:ext cx="4754880" cy="4195763"/>
          </a:xfrm>
        </p:spPr>
        <p:txBody>
          <a:bodyPr>
            <a:normAutofit/>
          </a:bodyPr>
          <a:lstStyle>
            <a:lvl1pPr>
              <a:defRPr sz="1800"/>
            </a:lvl1pPr>
            <a:lvl2pPr>
              <a:defRPr sz="1800"/>
            </a:lvl2pPr>
            <a:lvl3pPr>
              <a:defRPr sz="18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096000" y="1981199"/>
            <a:ext cx="4754880" cy="4195763"/>
          </a:xfrm>
        </p:spPr>
        <p:txBody>
          <a:bodyPr>
            <a:normAutofit/>
          </a:bodyPr>
          <a:lstStyle>
            <a:lvl1pPr>
              <a:defRPr sz="1800"/>
            </a:lvl1pPr>
            <a:lvl2pPr>
              <a:defRPr sz="1800"/>
            </a:lvl2pPr>
            <a:lvl3pPr>
              <a:defRPr sz="18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69551C3F-E5B5-49AF-A85B-7D3B4FA18264}" type="slidenum">
              <a:rPr lang="en-GB" smtClean="0"/>
              <a:t>‹#›</a:t>
            </a:fld>
            <a:endParaRPr lang="en-GB" dirty="0"/>
          </a:p>
        </p:txBody>
      </p:sp>
    </p:spTree>
    <p:extLst>
      <p:ext uri="{BB962C8B-B14F-4D97-AF65-F5344CB8AC3E}">
        <p14:creationId xmlns:p14="http://schemas.microsoft.com/office/powerpoint/2010/main" val="376159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199"/>
            <a:ext cx="2926080" cy="4195763"/>
          </a:xfrm>
        </p:spPr>
        <p:txBody>
          <a:bodyPr>
            <a:normAutofit/>
          </a:bodyPr>
          <a:lstStyle>
            <a:lvl1pPr>
              <a:defRPr sz="1800"/>
            </a:lvl1pPr>
            <a:lvl2pPr>
              <a:defRPr sz="1800"/>
            </a:lvl2pPr>
            <a:lvl3pPr>
              <a:defRPr sz="18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69551C3F-E5B5-49AF-A85B-7D3B4FA18264}" type="slidenum">
              <a:rPr lang="en-GB" smtClean="0"/>
              <a:t>‹#›</a:t>
            </a:fld>
            <a:endParaRPr lang="en-GB" dirty="0"/>
          </a:p>
        </p:txBody>
      </p:sp>
      <p:sp>
        <p:nvSpPr>
          <p:cNvPr id="8" name="Content Placeholder 2"/>
          <p:cNvSpPr>
            <a:spLocks noGrp="1"/>
          </p:cNvSpPr>
          <p:nvPr>
            <p:ph sz="half" idx="13"/>
          </p:nvPr>
        </p:nvSpPr>
        <p:spPr>
          <a:xfrm>
            <a:off x="4343400" y="1981199"/>
            <a:ext cx="2926080" cy="4195764"/>
          </a:xfrm>
        </p:spPr>
        <p:txBody>
          <a:bodyPr>
            <a:normAutofit/>
          </a:bodyPr>
          <a:lstStyle>
            <a:lvl1pPr>
              <a:defRPr sz="1800"/>
            </a:lvl1pPr>
            <a:lvl2pPr>
              <a:defRPr sz="1800"/>
            </a:lvl2pPr>
            <a:lvl3pPr>
              <a:defRPr sz="18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p:cNvSpPr>
            <a:spLocks noGrp="1"/>
          </p:cNvSpPr>
          <p:nvPr>
            <p:ph sz="half" idx="14"/>
          </p:nvPr>
        </p:nvSpPr>
        <p:spPr>
          <a:xfrm>
            <a:off x="7810500" y="1981199"/>
            <a:ext cx="2926080" cy="4195764"/>
          </a:xfrm>
        </p:spPr>
        <p:txBody>
          <a:bodyPr>
            <a:normAutofit/>
          </a:bodyPr>
          <a:lstStyle>
            <a:lvl1pPr>
              <a:defRPr sz="1800"/>
            </a:lvl1pPr>
            <a:lvl2pPr>
              <a:defRPr sz="1800"/>
            </a:lvl2pPr>
            <a:lvl3pPr>
              <a:defRPr sz="18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05135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551C3F-E5B5-49AF-A85B-7D3B4FA18264}" type="slidenum">
              <a:rPr lang="en-GB" smtClean="0"/>
              <a:t>‹#›</a:t>
            </a:fld>
            <a:endParaRPr lang="en-GB" dirty="0"/>
          </a:p>
        </p:txBody>
      </p:sp>
    </p:spTree>
    <p:extLst>
      <p:ext uri="{BB962C8B-B14F-4D97-AF65-F5344CB8AC3E}">
        <p14:creationId xmlns:p14="http://schemas.microsoft.com/office/powerpoint/2010/main" val="4054105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sp>
        <p:nvSpPr>
          <p:cNvPr id="5" name="DividerTitle"/>
          <p:cNvSpPr>
            <a:spLocks noGrp="1"/>
          </p:cNvSpPr>
          <p:nvPr>
            <p:ph type="body" sz="quarter" idx="10" hasCustomPrompt="1"/>
          </p:nvPr>
        </p:nvSpPr>
        <p:spPr>
          <a:xfrm>
            <a:off x="914400" y="1568245"/>
            <a:ext cx="7765589" cy="280577"/>
          </a:xfrm>
          <a:noFill/>
        </p:spPr>
        <p:txBody>
          <a:bodyPr vert="horz" wrap="none" lIns="0" tIns="0" rIns="0" bIns="0" rtlCol="0" anchor="t" anchorCtr="0">
            <a:noAutofit/>
          </a:bodyPr>
          <a:lstStyle>
            <a:lvl1pPr marL="0" indent="0">
              <a:buNone/>
              <a:defRPr lang="en-US" b="1" baseline="0" smtClean="0">
                <a:solidFill>
                  <a:schemeClr val="bg1"/>
                </a:solidFill>
              </a:defRPr>
            </a:lvl1pPr>
            <a:lvl2pPr>
              <a:defRPr lang="en-US" sz="1800" smtClean="0">
                <a:latin typeface="+mn-lt"/>
              </a:defRPr>
            </a:lvl2pPr>
            <a:lvl3pPr>
              <a:defRPr lang="en-US" sz="1800" smtClean="0">
                <a:latin typeface="+mn-lt"/>
              </a:defRPr>
            </a:lvl3pPr>
            <a:lvl4pPr>
              <a:defRPr lang="en-US" sz="1800" smtClean="0">
                <a:latin typeface="+mn-lt"/>
              </a:defRPr>
            </a:lvl4pPr>
            <a:lvl5pPr>
              <a:defRPr lang="en-GB" sz="1800">
                <a:latin typeface="+mn-lt"/>
              </a:defRPr>
            </a:lvl5pPr>
          </a:lstStyle>
          <a:p>
            <a:pPr lvl="0">
              <a:tabLst>
                <a:tab pos="1600200" algn="l"/>
              </a:tabLst>
            </a:pPr>
            <a:r>
              <a:rPr lang="en-US"/>
              <a:t>Enter Title Here</a:t>
            </a:r>
            <a:endParaRPr lang="en-US" dirty="0"/>
          </a:p>
        </p:txBody>
      </p:sp>
      <p:sp>
        <p:nvSpPr>
          <p:cNvPr id="6" name="DividerSubTitle"/>
          <p:cNvSpPr>
            <a:spLocks noGrp="1"/>
          </p:cNvSpPr>
          <p:nvPr>
            <p:ph type="body" sz="quarter" idx="11" hasCustomPrompt="1"/>
          </p:nvPr>
        </p:nvSpPr>
        <p:spPr>
          <a:xfrm>
            <a:off x="914400" y="1900440"/>
            <a:ext cx="7765589" cy="280577"/>
          </a:xfrm>
          <a:noFill/>
        </p:spPr>
        <p:txBody>
          <a:bodyPr vert="horz" wrap="none" lIns="0" tIns="0" rIns="0" bIns="0" rtlCol="0" anchor="t" anchorCtr="0">
            <a:noAutofit/>
          </a:bodyPr>
          <a:lstStyle>
            <a:lvl1pPr marL="0" indent="0">
              <a:buNone/>
              <a:defRPr lang="en-US" b="0" baseline="0" smtClean="0">
                <a:solidFill>
                  <a:schemeClr val="bg1"/>
                </a:solidFill>
              </a:defRPr>
            </a:lvl1pPr>
            <a:lvl2pPr>
              <a:defRPr lang="en-US" sz="1800" smtClean="0">
                <a:latin typeface="+mn-lt"/>
              </a:defRPr>
            </a:lvl2pPr>
            <a:lvl3pPr>
              <a:defRPr lang="en-US" sz="1800" smtClean="0">
                <a:latin typeface="+mn-lt"/>
              </a:defRPr>
            </a:lvl3pPr>
            <a:lvl4pPr>
              <a:defRPr lang="en-US" sz="1800" smtClean="0">
                <a:latin typeface="+mn-lt"/>
              </a:defRPr>
            </a:lvl4pPr>
            <a:lvl5pPr>
              <a:defRPr lang="en-GB" sz="1800">
                <a:latin typeface="+mn-lt"/>
              </a:defRPr>
            </a:lvl5pPr>
          </a:lstStyle>
          <a:p>
            <a:pPr lvl="0">
              <a:tabLst>
                <a:tab pos="1600200" algn="l"/>
              </a:tabLst>
            </a:pPr>
            <a:r>
              <a:rPr lang="en-US"/>
              <a:t>Enter Sub-title Here</a:t>
            </a:r>
            <a:endParaRPr lang="en-US" dirty="0"/>
          </a:p>
        </p:txBody>
      </p:sp>
      <p:sp>
        <p:nvSpPr>
          <p:cNvPr id="7" name="SectionNumber"/>
          <p:cNvSpPr>
            <a:spLocks noGrp="1"/>
          </p:cNvSpPr>
          <p:nvPr>
            <p:ph type="body" sz="quarter" idx="12" hasCustomPrompt="1"/>
          </p:nvPr>
        </p:nvSpPr>
        <p:spPr>
          <a:xfrm>
            <a:off x="5166851" y="2928884"/>
            <a:ext cx="6336891" cy="5628095"/>
          </a:xfrm>
          <a:noFill/>
        </p:spPr>
        <p:txBody>
          <a:bodyPr vert="horz" wrap="none" lIns="0" tIns="0" rIns="0" bIns="0" rtlCol="0" anchor="b" anchorCtr="0">
            <a:noAutofit/>
          </a:bodyPr>
          <a:lstStyle>
            <a:lvl1pPr marL="0" indent="0" algn="r">
              <a:buNone/>
              <a:defRPr lang="en-US" sz="50000" b="1" dirty="0" smtClean="0">
                <a:solidFill>
                  <a:schemeClr val="bg1"/>
                </a:solidFill>
                <a:latin typeface="Grifo S" panose="02050803090505060204" pitchFamily="18" charset="0"/>
              </a:defRPr>
            </a:lvl1pPr>
          </a:lstStyle>
          <a:p>
            <a:pPr lvl="0">
              <a:tabLst>
                <a:tab pos="1600200" algn="l"/>
              </a:tabLst>
            </a:pPr>
            <a:r>
              <a:rPr lang="en-US" dirty="0"/>
              <a:t>#</a:t>
            </a:r>
          </a:p>
        </p:txBody>
      </p:sp>
    </p:spTree>
    <p:extLst>
      <p:ext uri="{BB962C8B-B14F-4D97-AF65-F5344CB8AC3E}">
        <p14:creationId xmlns:p14="http://schemas.microsoft.com/office/powerpoint/2010/main" val="2590718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Tagline">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pic>
        <p:nvPicPr>
          <p:cNvPr id="3" name="TagImag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439236" y="2427187"/>
            <a:ext cx="5199797" cy="1960740"/>
          </a:xfrm>
          <a:prstGeom prst="rect">
            <a:avLst/>
          </a:prstGeom>
        </p:spPr>
      </p:pic>
    </p:spTree>
    <p:extLst>
      <p:ext uri="{BB962C8B-B14F-4D97-AF65-F5344CB8AC3E}">
        <p14:creationId xmlns:p14="http://schemas.microsoft.com/office/powerpoint/2010/main" val="408850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Large">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37843"/>
            <a:ext cx="6896100" cy="1368933"/>
          </a:xfrm>
        </p:spPr>
        <p:txBody>
          <a:bodyPr vert="horz" wrap="none" lIns="0" tIns="0" rIns="0" bIns="0" rtlCol="0" anchor="t" anchorCtr="0">
            <a:noAutofit/>
          </a:bodyPr>
          <a:lstStyle>
            <a:lvl1pPr>
              <a:defRPr lang="en-GB" sz="9750" baseline="0">
                <a:solidFill>
                  <a:schemeClr val="bg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2694305"/>
            <a:ext cx="6896100" cy="1360811648"/>
          </a:xfrm>
          <a:noFill/>
        </p:spPr>
        <p:txBody>
          <a:bodyPr vert="horz" wrap="none" lIns="0" tIns="0" rIns="0" bIns="0" rtlCol="0" anchor="t" anchorCtr="0">
            <a:noAutofit/>
          </a:bodyPr>
          <a:lstStyle>
            <a:lvl1pPr marL="0" indent="0">
              <a:lnSpc>
                <a:spcPct val="80000"/>
              </a:lnSpc>
              <a:spcBef>
                <a:spcPts val="1000"/>
              </a:spcBef>
              <a:buNone/>
              <a:defRPr lang="en-GB" sz="13000">
                <a:solidFill>
                  <a:schemeClr val="bg1"/>
                </a:solidFill>
                <a:latin typeface="Grifo S" panose="02050803090505060204" pitchFamily="18" charset="0"/>
              </a:defRPr>
            </a:lvl1pPr>
          </a:lstStyle>
          <a:p>
            <a:pPr lvl="0"/>
            <a:r>
              <a:rPr lang="en-US"/>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bg1"/>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3015355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pic>
        <p:nvPicPr>
          <p:cNvPr id="2" name="BackCover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01766" y="3278124"/>
            <a:ext cx="2188468" cy="301753"/>
          </a:xfrm>
          <a:prstGeom prst="rect">
            <a:avLst/>
          </a:prstGeom>
        </p:spPr>
      </p:pic>
    </p:spTree>
    <p:extLst>
      <p:ext uri="{BB962C8B-B14F-4D97-AF65-F5344CB8AC3E}">
        <p14:creationId xmlns:p14="http://schemas.microsoft.com/office/powerpoint/2010/main" val="510422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ack Cover-legal">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pic>
        <p:nvPicPr>
          <p:cNvPr id="2" name="BackCover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01766" y="3278124"/>
            <a:ext cx="2188468" cy="301753"/>
          </a:xfrm>
          <a:prstGeom prst="rect">
            <a:avLst/>
          </a:prstGeom>
        </p:spPr>
      </p:pic>
      <p:sp>
        <p:nvSpPr>
          <p:cNvPr id="3" name="TextBox 2">
            <a:extLst>
              <a:ext uri="{FF2B5EF4-FFF2-40B4-BE49-F238E27FC236}">
                <a16:creationId xmlns:a16="http://schemas.microsoft.com/office/drawing/2014/main" id="{111A0588-1E9B-8246-96A4-92BAD02C1055}"/>
              </a:ext>
            </a:extLst>
          </p:cNvPr>
          <p:cNvSpPr txBox="1"/>
          <p:nvPr userDrawn="1"/>
        </p:nvSpPr>
        <p:spPr>
          <a:xfrm>
            <a:off x="334297" y="4773326"/>
            <a:ext cx="11471880" cy="1746160"/>
          </a:xfrm>
          <a:prstGeom prst="rect">
            <a:avLst/>
          </a:prstGeom>
          <a:noFill/>
        </p:spPr>
        <p:txBody>
          <a:bodyPr wrap="square" rtlCol="0">
            <a:noAutofit/>
          </a:bodyPr>
          <a:lstStyle/>
          <a:p>
            <a:r>
              <a:rPr lang="en-US" sz="800" dirty="0">
                <a:solidFill>
                  <a:schemeClr val="bg1"/>
                </a:solidFill>
                <a:latin typeface="+mn-lt"/>
              </a:rPr>
              <a:t>This is  where you can place sample legal text if you need it. </a:t>
            </a:r>
          </a:p>
        </p:txBody>
      </p:sp>
    </p:spTree>
    <p:extLst>
      <p:ext uri="{BB962C8B-B14F-4D97-AF65-F5344CB8AC3E}">
        <p14:creationId xmlns:p14="http://schemas.microsoft.com/office/powerpoint/2010/main" val="934358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ack Cover-Tagline">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01766" y="3278124"/>
            <a:ext cx="2574887" cy="869706"/>
          </a:xfrm>
          <a:prstGeom prst="rect">
            <a:avLst/>
          </a:prstGeom>
        </p:spPr>
      </p:pic>
    </p:spTree>
    <p:extLst>
      <p:ext uri="{BB962C8B-B14F-4D97-AF65-F5344CB8AC3E}">
        <p14:creationId xmlns:p14="http://schemas.microsoft.com/office/powerpoint/2010/main" val="124505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Medium white">
    <p:bg>
      <p:bgPr>
        <a:solidFill>
          <a:schemeClr val="bg1"/>
        </a:soli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53973"/>
            <a:ext cx="6896100" cy="427215"/>
          </a:xfrm>
        </p:spPr>
        <p:txBody>
          <a:bodyPr vert="horz" wrap="none" lIns="0" tIns="0" rIns="0" bIns="0" rtlCol="0" anchor="t" anchorCtr="0">
            <a:noAutofit/>
          </a:bodyPr>
          <a:lstStyle>
            <a:lvl1pPr>
              <a:defRPr lang="en-GB" sz="2880" baseline="0">
                <a:solidFill>
                  <a:schemeClr val="accent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1935607"/>
            <a:ext cx="6896100" cy="2445766"/>
          </a:xfrm>
          <a:noFill/>
        </p:spPr>
        <p:txBody>
          <a:bodyPr vert="horz" wrap="none" lIns="0" tIns="0" rIns="0" bIns="0" rtlCol="0" anchor="t" anchorCtr="0">
            <a:noAutofit/>
          </a:bodyPr>
          <a:lstStyle>
            <a:lvl1pPr marL="0" indent="0">
              <a:lnSpc>
                <a:spcPct val="80000"/>
              </a:lnSpc>
              <a:spcBef>
                <a:spcPts val="1000"/>
              </a:spcBef>
              <a:buNone/>
              <a:defRPr lang="en-GB" sz="9600">
                <a:gradFill flip="none" rotWithShape="1">
                  <a:gsLst>
                    <a:gs pos="100000">
                      <a:schemeClr val="accent1"/>
                    </a:gs>
                    <a:gs pos="0">
                      <a:schemeClr val="accent3"/>
                    </a:gs>
                  </a:gsLst>
                  <a:lin ang="7200000" scaled="0"/>
                  <a:tileRect/>
                </a:gradFill>
                <a:latin typeface="Grifo S" panose="02050803090505060204" pitchFamily="18" charset="0"/>
              </a:defRPr>
            </a:lvl1pPr>
          </a:lstStyle>
          <a:p>
            <a:pPr lvl="0"/>
            <a:r>
              <a:rPr lang="en-US"/>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tx2"/>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371575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Medium">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53973"/>
            <a:ext cx="6896100" cy="427215"/>
          </a:xfrm>
        </p:spPr>
        <p:txBody>
          <a:bodyPr vert="horz" wrap="none" lIns="0" tIns="0" rIns="0" bIns="0" rtlCol="0" anchor="t" anchorCtr="0">
            <a:noAutofit/>
          </a:bodyPr>
          <a:lstStyle>
            <a:lvl1pPr>
              <a:defRPr lang="en-GB" sz="2880" baseline="0">
                <a:solidFill>
                  <a:schemeClr val="bg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1935607"/>
            <a:ext cx="6896100" cy="2445766"/>
          </a:xfrm>
          <a:noFill/>
        </p:spPr>
        <p:txBody>
          <a:bodyPr vert="horz" wrap="none" lIns="0" tIns="0" rIns="0" bIns="0" rtlCol="0" anchor="t" anchorCtr="0">
            <a:noAutofit/>
          </a:bodyPr>
          <a:lstStyle>
            <a:lvl1pPr marL="0" indent="0">
              <a:lnSpc>
                <a:spcPct val="80000"/>
              </a:lnSpc>
              <a:spcBef>
                <a:spcPts val="1000"/>
              </a:spcBef>
              <a:buNone/>
              <a:defRPr lang="en-GB" sz="9600">
                <a:solidFill>
                  <a:schemeClr val="bg1"/>
                </a:solidFill>
                <a:latin typeface="Grifo S" panose="02050803090505060204" pitchFamily="18" charset="0"/>
              </a:defRPr>
            </a:lvl1pPr>
          </a:lstStyle>
          <a:p>
            <a:pPr lvl="0"/>
            <a:r>
              <a:rPr lang="en-US"/>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bg1"/>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398689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 Small white">
    <p:bg>
      <p:bgPr>
        <a:solidFill>
          <a:schemeClr val="bg1"/>
        </a:soli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29080"/>
            <a:ext cx="6896100" cy="272390"/>
          </a:xfrm>
        </p:spPr>
        <p:txBody>
          <a:bodyPr vert="horz" wrap="none" lIns="0" tIns="0" rIns="0" bIns="0" rtlCol="0" anchor="t" anchorCtr="0">
            <a:noAutofit/>
          </a:bodyPr>
          <a:lstStyle>
            <a:lvl1pPr>
              <a:defRPr lang="en-GB" sz="1200" baseline="0">
                <a:solidFill>
                  <a:schemeClr val="accent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1704086"/>
            <a:ext cx="6896100" cy="3172587"/>
          </a:xfrm>
          <a:noFill/>
        </p:spPr>
        <p:txBody>
          <a:bodyPr vert="horz" wrap="none" lIns="0" tIns="0" rIns="0" bIns="0" rtlCol="0" anchor="t" anchorCtr="0">
            <a:noAutofit/>
          </a:bodyPr>
          <a:lstStyle>
            <a:lvl1pPr marL="0" indent="0">
              <a:lnSpc>
                <a:spcPct val="80000"/>
              </a:lnSpc>
              <a:spcBef>
                <a:spcPts val="1000"/>
              </a:spcBef>
              <a:buNone/>
              <a:defRPr lang="en-GB" sz="8000">
                <a:gradFill flip="none" rotWithShape="1">
                  <a:gsLst>
                    <a:gs pos="100000">
                      <a:schemeClr val="accent1"/>
                    </a:gs>
                    <a:gs pos="0">
                      <a:schemeClr val="accent3"/>
                    </a:gs>
                  </a:gsLst>
                  <a:lin ang="7200000" scaled="0"/>
                  <a:tileRect/>
                </a:gradFill>
                <a:latin typeface="Grifo S" panose="02050803090505060204" pitchFamily="18" charset="0"/>
              </a:defRPr>
            </a:lvl1pPr>
          </a:lstStyle>
          <a:p>
            <a:pPr lvl="0"/>
            <a:r>
              <a:rPr lang="en-US"/>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tx2"/>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147629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Small">
    <p:bg>
      <p:bgPr>
        <a:gradFill flip="none" rotWithShape="1">
          <a:gsLst>
            <a:gs pos="30000">
              <a:schemeClr val="accent1"/>
            </a:gs>
            <a:gs pos="100000">
              <a:schemeClr val="accent3"/>
            </a:gs>
          </a:gsLst>
          <a:lin ang="18900000" scaled="0"/>
          <a:tileRect/>
        </a:gradFill>
        <a:effectLst/>
      </p:bgPr>
    </p:bg>
    <p:spTree>
      <p:nvGrpSpPr>
        <p:cNvPr id="1" name=""/>
        <p:cNvGrpSpPr/>
        <p:nvPr/>
      </p:nvGrpSpPr>
      <p:grpSpPr>
        <a:xfrm>
          <a:off x="0" y="0"/>
          <a:ext cx="0" cy="0"/>
          <a:chOff x="0" y="0"/>
          <a:chExt cx="0" cy="0"/>
        </a:xfrm>
      </p:grpSpPr>
      <p:sp>
        <p:nvSpPr>
          <p:cNvPr id="2" name="HeroHeading1"/>
          <p:cNvSpPr>
            <a:spLocks noGrp="1"/>
          </p:cNvSpPr>
          <p:nvPr>
            <p:ph type="ctrTitle" hasCustomPrompt="1"/>
            <p:custDataLst>
              <p:tags r:id="rId1"/>
            </p:custDataLst>
          </p:nvPr>
        </p:nvSpPr>
        <p:spPr>
          <a:xfrm>
            <a:off x="914400" y="1529080"/>
            <a:ext cx="6896100" cy="272390"/>
          </a:xfrm>
        </p:spPr>
        <p:txBody>
          <a:bodyPr vert="horz" wrap="none" lIns="0" tIns="0" rIns="0" bIns="0" rtlCol="0" anchor="t" anchorCtr="0">
            <a:noAutofit/>
          </a:bodyPr>
          <a:lstStyle>
            <a:lvl1pPr>
              <a:defRPr lang="en-GB" sz="1200" baseline="0">
                <a:solidFill>
                  <a:schemeClr val="bg1"/>
                </a:solidFill>
                <a:latin typeface="Mute" panose="00000500000000000000" pitchFamily="50" charset="0"/>
              </a:defRPr>
            </a:lvl1pPr>
          </a:lstStyle>
          <a:p>
            <a:pPr lvl="0"/>
            <a:r>
              <a:rPr lang="en-US"/>
              <a:t>hero heading 1 here</a:t>
            </a:r>
            <a:endParaRPr lang="en-GB" dirty="0"/>
          </a:p>
        </p:txBody>
      </p:sp>
      <p:sp>
        <p:nvSpPr>
          <p:cNvPr id="3" name="HeroHeading2"/>
          <p:cNvSpPr>
            <a:spLocks noGrp="1"/>
          </p:cNvSpPr>
          <p:nvPr>
            <p:ph type="subTitle" idx="1" hasCustomPrompt="1"/>
            <p:custDataLst>
              <p:tags r:id="rId2"/>
            </p:custDataLst>
          </p:nvPr>
        </p:nvSpPr>
        <p:spPr>
          <a:xfrm>
            <a:off x="914400" y="1704086"/>
            <a:ext cx="6896100" cy="3172587"/>
          </a:xfrm>
          <a:noFill/>
        </p:spPr>
        <p:txBody>
          <a:bodyPr vert="horz" wrap="none" lIns="0" tIns="0" rIns="0" bIns="0" rtlCol="0" anchor="t" anchorCtr="0">
            <a:noAutofit/>
          </a:bodyPr>
          <a:lstStyle>
            <a:lvl1pPr marL="0" indent="0">
              <a:lnSpc>
                <a:spcPct val="80000"/>
              </a:lnSpc>
              <a:spcBef>
                <a:spcPts val="1000"/>
              </a:spcBef>
              <a:buNone/>
              <a:defRPr lang="en-GB" sz="8000">
                <a:solidFill>
                  <a:schemeClr val="bg1"/>
                </a:solidFill>
                <a:latin typeface="Grifo S" panose="02050803090505060204" pitchFamily="18" charset="0"/>
              </a:defRPr>
            </a:lvl1pPr>
          </a:lstStyle>
          <a:p>
            <a:pPr lvl="0"/>
            <a:r>
              <a:rPr lang="en-US"/>
              <a:t>hero head 2</a:t>
            </a:r>
            <a:endParaRPr lang="en-GB" dirty="0"/>
          </a:p>
        </p:txBody>
      </p:sp>
      <p:sp>
        <p:nvSpPr>
          <p:cNvPr id="7" name="Tagline"/>
          <p:cNvSpPr txBox="1"/>
          <p:nvPr userDrawn="1"/>
        </p:nvSpPr>
        <p:spPr>
          <a:xfrm>
            <a:off x="914400" y="6313715"/>
            <a:ext cx="1581459" cy="276999"/>
          </a:xfrm>
          <a:prstGeom prst="rect">
            <a:avLst/>
          </a:prstGeom>
          <a:noFill/>
        </p:spPr>
        <p:txBody>
          <a:bodyPr vert="horz" wrap="none" lIns="0" tIns="0" rIns="0" bIns="0" rtlCol="0" anchor="t" anchorCtr="0">
            <a:noAutofit/>
          </a:bodyPr>
          <a:lstStyle/>
          <a:p>
            <a:pPr algn="l"/>
            <a:r>
              <a:rPr lang="en-GB" sz="1200" dirty="0">
                <a:solidFill>
                  <a:schemeClr val="bg1"/>
                </a:solidFill>
                <a:latin typeface="Mute Light" panose="00000400000000000000" pitchFamily="50" charset="0"/>
              </a:rPr>
              <a:t>welcome to brighter</a:t>
            </a:r>
          </a:p>
        </p:txBody>
      </p:sp>
      <p:pic>
        <p:nvPicPr>
          <p:cNvPr id="4" name="FrontCover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717" y="572389"/>
            <a:ext cx="1591059" cy="219456"/>
          </a:xfrm>
          <a:prstGeom prst="rect">
            <a:avLst/>
          </a:prstGeom>
        </p:spPr>
      </p:pic>
    </p:spTree>
    <p:extLst>
      <p:ext uri="{BB962C8B-B14F-4D97-AF65-F5344CB8AC3E}">
        <p14:creationId xmlns:p14="http://schemas.microsoft.com/office/powerpoint/2010/main" val="126743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2" name="Title 1"/>
          <p:cNvSpPr>
            <a:spLocks noGrp="1"/>
          </p:cNvSpPr>
          <p:nvPr>
            <p:ph type="title"/>
          </p:nvPr>
        </p:nvSpPr>
        <p:spPr>
          <a:xfrm>
            <a:off x="914400" y="571500"/>
            <a:ext cx="10113264" cy="952500"/>
          </a:xfrm>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spTree>
    <p:extLst>
      <p:ext uri="{BB962C8B-B14F-4D97-AF65-F5344CB8AC3E}">
        <p14:creationId xmlns:p14="http://schemas.microsoft.com/office/powerpoint/2010/main" val="263483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lor background">
    <p:bg>
      <p:bgPr>
        <a:gradFill>
          <a:gsLst>
            <a:gs pos="30000">
              <a:schemeClr val="accent1"/>
            </a:gs>
            <a:gs pos="100000">
              <a:schemeClr val="accent3"/>
            </a:gs>
          </a:gsLst>
          <a:lin ang="18900000" scaled="0"/>
        </a:gradFill>
        <a:effectLst/>
      </p:bgPr>
    </p:bg>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2" name="Title 1"/>
          <p:cNvSpPr>
            <a:spLocks noGrp="1"/>
          </p:cNvSpPr>
          <p:nvPr>
            <p:ph type="title"/>
          </p:nvPr>
        </p:nvSpPr>
        <p:spPr>
          <a:xfrm>
            <a:off x="914400" y="571500"/>
            <a:ext cx="10113264" cy="952500"/>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182622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dient text on blue">
    <p:bg>
      <p:bgPr>
        <a:solidFill>
          <a:schemeClr val="tx1"/>
        </a:solidFill>
        <a:effectLst/>
      </p:bgPr>
    </p:bg>
    <p:spTree>
      <p:nvGrpSpPr>
        <p:cNvPr id="1" name=""/>
        <p:cNvGrpSpPr/>
        <p:nvPr/>
      </p:nvGrpSpPr>
      <p:grpSpPr>
        <a:xfrm>
          <a:off x="0" y="0"/>
          <a:ext cx="0" cy="0"/>
          <a:chOff x="0" y="0"/>
          <a:chExt cx="0" cy="0"/>
        </a:xfrm>
      </p:grpSpPr>
      <p:sp>
        <p:nvSpPr>
          <p:cNvPr id="5" name="Footer Placeholder 4" hidden="1"/>
          <p:cNvSpPr>
            <a:spLocks noGrp="1"/>
          </p:cNvSpPr>
          <p:nvPr>
            <p:ph type="ftr" sz="quarter" idx="11"/>
          </p:nvPr>
        </p:nvSpPr>
        <p:spPr>
          <a:xfrm>
            <a:off x="6214110" y="6580189"/>
            <a:ext cx="4191000" cy="168481"/>
          </a:xfrm>
          <a:prstGeom prst="rect">
            <a:avLst/>
          </a:prstGeom>
        </p:spPr>
        <p:txBody>
          <a:bodyPr/>
          <a:lstStyle/>
          <a:p>
            <a:endParaRPr lang="en-GB" dirty="0"/>
          </a:p>
        </p:txBody>
      </p:sp>
      <p:sp>
        <p:nvSpPr>
          <p:cNvPr id="2" name="Title 1"/>
          <p:cNvSpPr>
            <a:spLocks noGrp="1"/>
          </p:cNvSpPr>
          <p:nvPr>
            <p:ph type="title"/>
          </p:nvPr>
        </p:nvSpPr>
        <p:spPr>
          <a:xfrm>
            <a:off x="914400" y="571500"/>
            <a:ext cx="7486650" cy="4381500"/>
          </a:xfrm>
        </p:spPr>
        <p:txBody>
          <a:bodyPr>
            <a:normAutofit/>
          </a:bodyPr>
          <a:lstStyle>
            <a:lvl1pPr>
              <a:defRPr sz="4000">
                <a:gradFill>
                  <a:gsLst>
                    <a:gs pos="30000">
                      <a:schemeClr val="accent1"/>
                    </a:gs>
                    <a:gs pos="100000">
                      <a:schemeClr val="accent3"/>
                    </a:gs>
                  </a:gsLst>
                  <a:lin ang="18900000" scaled="0"/>
                </a:gradFill>
              </a:defRPr>
            </a:lvl1pPr>
          </a:lstStyle>
          <a:p>
            <a:r>
              <a:rPr lang="en-US"/>
              <a:t>Click to edit Master title style</a:t>
            </a:r>
            <a:endParaRPr lang="en-GB" dirty="0"/>
          </a:p>
        </p:txBody>
      </p:sp>
      <p:sp>
        <p:nvSpPr>
          <p:cNvPr id="6" name="Slide Number Placeholder 5"/>
          <p:cNvSpPr>
            <a:spLocks noGrp="1"/>
          </p:cNvSpPr>
          <p:nvPr>
            <p:ph type="sldNum" sz="quarter" idx="12"/>
          </p:nvPr>
        </p:nvSpPr>
        <p:spPr/>
        <p:txBody>
          <a:bodyPr/>
          <a:lstStyle/>
          <a:p>
            <a:fld id="{69551C3F-E5B5-49AF-A85B-7D3B4FA18264}" type="slidenum">
              <a:rPr lang="en-GB" smtClean="0"/>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168837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Title"/>
          <p:cNvSpPr>
            <a:spLocks noGrp="1"/>
          </p:cNvSpPr>
          <p:nvPr>
            <p:ph type="title"/>
            <p:custDataLst>
              <p:tags r:id="rId24"/>
            </p:custDataLst>
          </p:nvPr>
        </p:nvSpPr>
        <p:spPr>
          <a:xfrm>
            <a:off x="914400" y="571500"/>
            <a:ext cx="10113264" cy="952500"/>
          </a:xfrm>
          <a:prstGeom prst="rect">
            <a:avLst/>
          </a:prstGeom>
        </p:spPr>
        <p:txBody>
          <a:bodyPr vert="horz" lIns="0" tIns="0" rIns="0" bIns="0" rtlCol="0" anchor="t">
            <a:normAutofit/>
          </a:bodyPr>
          <a:lstStyle/>
          <a:p>
            <a:r>
              <a:rPr lang="en-US"/>
              <a:t>Click to edit Master title style</a:t>
            </a:r>
            <a:endParaRPr lang="en-GB" dirty="0"/>
          </a:p>
        </p:txBody>
      </p:sp>
      <p:sp>
        <p:nvSpPr>
          <p:cNvPr id="3" name="SlideBody"/>
          <p:cNvSpPr>
            <a:spLocks noGrp="1"/>
          </p:cNvSpPr>
          <p:nvPr>
            <p:ph type="body" idx="1"/>
          </p:nvPr>
        </p:nvSpPr>
        <p:spPr>
          <a:xfrm>
            <a:off x="914400" y="1981199"/>
            <a:ext cx="10113264" cy="4195763"/>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Number"/>
          <p:cNvSpPr>
            <a:spLocks noGrp="1"/>
          </p:cNvSpPr>
          <p:nvPr>
            <p:ph type="sldNum" sz="quarter" idx="4"/>
          </p:nvPr>
        </p:nvSpPr>
        <p:spPr>
          <a:xfrm>
            <a:off x="10588752" y="6324600"/>
            <a:ext cx="688848" cy="277811"/>
          </a:xfrm>
          <a:prstGeom prst="rect">
            <a:avLst/>
          </a:prstGeom>
        </p:spPr>
        <p:txBody>
          <a:bodyPr vert="horz" lIns="0" tIns="0" rIns="0" bIns="0" rtlCol="0" anchor="t"/>
          <a:lstStyle>
            <a:lvl1pPr>
              <a:defRPr lang="en-GB" sz="1000" smtClean="0">
                <a:solidFill>
                  <a:schemeClr val="bg2"/>
                </a:solidFill>
                <a:latin typeface="Mute" panose="00000500000000000000" pitchFamily="50" charset="0"/>
              </a:defRPr>
            </a:lvl1pPr>
          </a:lstStyle>
          <a:p>
            <a:pPr algn="r"/>
            <a:fld id="{69551C3F-E5B5-49AF-A85B-7D3B4FA18264}" type="slidenum">
              <a:rPr lang="en-GB" smtClean="0"/>
              <a:pPr algn="r"/>
              <a:t>‹#›</a:t>
            </a:fld>
            <a:endParaRPr lang="en-GB" dirty="0"/>
          </a:p>
        </p:txBody>
      </p:sp>
      <p:sp>
        <p:nvSpPr>
          <p:cNvPr id="7" name="Date"/>
          <p:cNvSpPr>
            <a:spLocks noGrp="1"/>
          </p:cNvSpPr>
          <p:nvPr>
            <p:ph type="dt" sz="half" idx="2"/>
          </p:nvPr>
        </p:nvSpPr>
        <p:spPr>
          <a:xfrm>
            <a:off x="2628000" y="6325200"/>
            <a:ext cx="2743200" cy="100800"/>
          </a:xfrm>
          <a:prstGeom prst="rect">
            <a:avLst/>
          </a:prstGeom>
        </p:spPr>
        <p:txBody>
          <a:bodyPr vert="horz" lIns="0" tIns="0" rIns="0" bIns="0" rtlCol="0" anchor="t"/>
          <a:lstStyle>
            <a:lvl1pPr>
              <a:defRPr lang="en-GB" sz="800" b="0" smtClean="0">
                <a:solidFill>
                  <a:schemeClr val="bg2"/>
                </a:solidFill>
                <a:latin typeface="+mn-lt"/>
              </a:defRPr>
            </a:lvl1pPr>
          </a:lstStyle>
          <a:p>
            <a:endParaRPr lang="en-US" dirty="0"/>
          </a:p>
        </p:txBody>
      </p:sp>
      <p:sp>
        <p:nvSpPr>
          <p:cNvPr id="4" name="FilePath"/>
          <p:cNvSpPr txBox="1"/>
          <p:nvPr userDrawn="1"/>
        </p:nvSpPr>
        <p:spPr>
          <a:xfrm>
            <a:off x="2628000" y="6483600"/>
            <a:ext cx="2743200" cy="119233"/>
          </a:xfrm>
          <a:prstGeom prst="rect">
            <a:avLst/>
          </a:prstGeom>
          <a:noFill/>
        </p:spPr>
        <p:txBody>
          <a:bodyPr vert="horz" wrap="square" lIns="0" tIns="0" rIns="0" bIns="0" rtlCol="0" anchor="t" anchorCtr="0">
            <a:noAutofit/>
          </a:bodyPr>
          <a:lstStyle>
            <a:defPPr>
              <a:defRPr lang="en-US"/>
            </a:defPPr>
            <a:lvl1pPr>
              <a:tabLst>
                <a:tab pos="1600200" algn="l"/>
              </a:tabLst>
              <a:defRPr sz="600">
                <a:solidFill>
                  <a:schemeClr val="bg2"/>
                </a:solidFill>
                <a:latin typeface="Mute" panose="00000500000000000000" pitchFamily="50" charset="0"/>
              </a:defRPr>
            </a:lvl1pPr>
          </a:lstStyle>
          <a:p>
            <a:pPr lvl="0"/>
            <a:endParaRPr lang="en-GB" sz="800" dirty="0">
              <a:solidFill>
                <a:schemeClr val="bg2"/>
              </a:solidFill>
              <a:latin typeface="+mn-lt"/>
            </a:endParaRPr>
          </a:p>
        </p:txBody>
      </p:sp>
      <p:sp>
        <p:nvSpPr>
          <p:cNvPr id="8" name="Business" hidden="1"/>
          <p:cNvSpPr txBox="1">
            <a:spLocks/>
          </p:cNvSpPr>
          <p:nvPr userDrawn="1"/>
        </p:nvSpPr>
        <p:spPr>
          <a:xfrm>
            <a:off x="6214110" y="6325200"/>
            <a:ext cx="4191000" cy="277811"/>
          </a:xfrm>
          <a:prstGeom prst="rect">
            <a:avLst/>
          </a:prstGeom>
        </p:spPr>
        <p:txBody>
          <a:bodyPr vert="horz" lIns="0" tIns="0" rIns="0" bIns="0" rtlCol="0" anchor="t"/>
          <a:lstStyle>
            <a:defPPr>
              <a:defRPr lang="en-US"/>
            </a:defPPr>
            <a:lvl1pPr marL="0" algn="l" defTabSz="914400" rtl="0" eaLnBrk="1" latinLnBrk="0" hangingPunct="1">
              <a:defRPr sz="600" kern="1200">
                <a:solidFill>
                  <a:schemeClr val="bg2"/>
                </a:solidFill>
                <a:latin typeface="Mute" panose="000005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2"/>
                </a:solidFill>
                <a:latin typeface="+mn-lt"/>
              </a:rPr>
              <a:t>Mercer</a:t>
            </a:r>
            <a:endParaRPr lang="en-US" sz="800" baseline="0" dirty="0">
              <a:solidFill>
                <a:schemeClr val="bg2"/>
              </a:solidFill>
              <a:latin typeface="+mn-lt"/>
            </a:endParaRPr>
          </a:p>
        </p:txBody>
      </p:sp>
      <p:sp>
        <p:nvSpPr>
          <p:cNvPr id="9" name="Copyright"/>
          <p:cNvSpPr txBox="1">
            <a:spLocks/>
          </p:cNvSpPr>
          <p:nvPr userDrawn="1"/>
        </p:nvSpPr>
        <p:spPr>
          <a:xfrm>
            <a:off x="6214110" y="6325200"/>
            <a:ext cx="4191000" cy="277811"/>
          </a:xfrm>
          <a:prstGeom prst="rect">
            <a:avLst/>
          </a:prstGeom>
        </p:spPr>
        <p:txBody>
          <a:bodyPr vert="horz" wrap="none" lIns="0" tIns="0" rIns="0" bIns="0" rtlCol="0" anchor="t"/>
          <a:lstStyle>
            <a:defPPr>
              <a:defRPr lang="en-US"/>
            </a:defPPr>
            <a:lvl1pPr marL="0" algn="l" defTabSz="914400" rtl="0" eaLnBrk="1" latinLnBrk="0" hangingPunct="1">
              <a:defRPr sz="600" kern="1200">
                <a:solidFill>
                  <a:schemeClr val="bg2"/>
                </a:solidFill>
                <a:latin typeface="Mute" panose="000005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Copyright © 2020 Mercer (US) Inc. All rights reserved.</a:t>
            </a:r>
            <a:endParaRPr lang="en-US" sz="800" baseline="0" dirty="0"/>
          </a:p>
        </p:txBody>
      </p:sp>
      <p:pic>
        <p:nvPicPr>
          <p:cNvPr id="5" name="ContentLogo"/>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914400" y="6324600"/>
            <a:ext cx="874778" cy="121920"/>
          </a:xfrm>
          <a:prstGeom prst="rect">
            <a:avLst/>
          </a:prstGeom>
        </p:spPr>
      </p:pic>
    </p:spTree>
    <p:extLst>
      <p:ext uri="{BB962C8B-B14F-4D97-AF65-F5344CB8AC3E}">
        <p14:creationId xmlns:p14="http://schemas.microsoft.com/office/powerpoint/2010/main" val="4150995343"/>
      </p:ext>
    </p:extLst>
  </p:cSld>
  <p:clrMap bg1="lt1" tx1="dk1" bg2="lt2" tx2="dk2" accent1="accent1" accent2="accent2" accent3="accent3" accent4="accent4" accent5="accent5" accent6="accent6" hlink="hlink" folHlink="folHlink"/>
  <p:sldLayoutIdLst>
    <p:sldLayoutId id="2147483659" r:id="rId1"/>
    <p:sldLayoutId id="2147483669" r:id="rId2"/>
    <p:sldLayoutId id="2147483670" r:id="rId3"/>
    <p:sldLayoutId id="2147483671" r:id="rId4"/>
    <p:sldLayoutId id="2147483673" r:id="rId5"/>
    <p:sldLayoutId id="2147483672" r:id="rId6"/>
    <p:sldLayoutId id="2147483650" r:id="rId7"/>
    <p:sldLayoutId id="2147483663" r:id="rId8"/>
    <p:sldLayoutId id="2147483664" r:id="rId9"/>
    <p:sldLayoutId id="2147483666" r:id="rId10"/>
    <p:sldLayoutId id="2147483667" r:id="rId11"/>
    <p:sldLayoutId id="2147483668" r:id="rId12"/>
    <p:sldLayoutId id="2147483665" r:id="rId13"/>
    <p:sldLayoutId id="2147483654" r:id="rId14"/>
    <p:sldLayoutId id="2147483652" r:id="rId15"/>
    <p:sldLayoutId id="2147483656" r:id="rId16"/>
    <p:sldLayoutId id="2147483655" r:id="rId17"/>
    <p:sldLayoutId id="2147483657" r:id="rId18"/>
    <p:sldLayoutId id="2147483660" r:id="rId19"/>
    <p:sldLayoutId id="2147483658" r:id="rId20"/>
    <p:sldLayoutId id="2147483661" r:id="rId21"/>
    <p:sldLayoutId id="2147483662" r:id="rId22"/>
  </p:sldLayoutIdLst>
  <p:hf hdr="0" ftr="0" dt="0"/>
  <p:txStyles>
    <p:titleStyle>
      <a:lvl1pPr algn="l" defTabSz="914400" rtl="0" eaLnBrk="1" latinLnBrk="0" hangingPunct="1">
        <a:lnSpc>
          <a:spcPct val="90000"/>
        </a:lnSpc>
        <a:spcBef>
          <a:spcPct val="0"/>
        </a:spcBef>
        <a:buNone/>
        <a:defRPr sz="2800" kern="1200">
          <a:solidFill>
            <a:schemeClr val="tx1"/>
          </a:solidFill>
          <a:latin typeface="Grifo S" panose="02050803090505060204" pitchFamily="18" charset="0"/>
          <a:ea typeface="+mj-ea"/>
          <a:cs typeface="+mj-cs"/>
        </a:defRPr>
      </a:lvl1pPr>
    </p:titleStyle>
    <p:bodyStyle>
      <a:lvl1pPr marL="228600" indent="-228600" algn="l" defTabSz="914400" rtl="0" eaLnBrk="1" latinLnBrk="0" hangingPunct="1">
        <a:lnSpc>
          <a:spcPct val="100000"/>
        </a:lnSpc>
        <a:spcBef>
          <a:spcPts val="1200"/>
        </a:spcBef>
        <a:buFont typeface="Mute" panose="00000500000000000000" pitchFamily="50" charset="0"/>
        <a:buChar char="•"/>
        <a:defRPr sz="2000" kern="1200">
          <a:solidFill>
            <a:schemeClr val="tx1"/>
          </a:solidFill>
          <a:latin typeface="Mute" panose="00000500000000000000" pitchFamily="50" charset="0"/>
          <a:ea typeface="+mn-ea"/>
          <a:cs typeface="+mn-cs"/>
        </a:defRPr>
      </a:lvl1pPr>
      <a:lvl2pPr marL="457200" indent="-228600" algn="l" defTabSz="914400" rtl="0" eaLnBrk="1" latinLnBrk="0" hangingPunct="1">
        <a:lnSpc>
          <a:spcPct val="100000"/>
        </a:lnSpc>
        <a:spcBef>
          <a:spcPts val="1200"/>
        </a:spcBef>
        <a:buFont typeface="Arial" panose="020B0604020202020204" pitchFamily="34" charset="0"/>
        <a:buChar char="•"/>
        <a:defRPr sz="2000" kern="1200">
          <a:solidFill>
            <a:schemeClr val="tx1"/>
          </a:solidFill>
          <a:latin typeface="Mute" panose="00000500000000000000" pitchFamily="50" charset="0"/>
          <a:ea typeface="+mn-ea"/>
          <a:cs typeface="+mn-cs"/>
        </a:defRPr>
      </a:lvl2pPr>
      <a:lvl3pPr marL="685800" indent="-228600" algn="l" defTabSz="914400" rtl="0" eaLnBrk="1" latinLnBrk="0" hangingPunct="1">
        <a:lnSpc>
          <a:spcPct val="100000"/>
        </a:lnSpc>
        <a:spcBef>
          <a:spcPts val="1200"/>
        </a:spcBef>
        <a:buFont typeface="Mute" panose="00000500000000000000" pitchFamily="50" charset="0"/>
        <a:buChar char="-"/>
        <a:defRPr sz="2000" kern="1200">
          <a:solidFill>
            <a:schemeClr val="tx1"/>
          </a:solidFill>
          <a:latin typeface="Mute" panose="00000500000000000000" pitchFamily="50" charset="0"/>
          <a:ea typeface="+mn-ea"/>
          <a:cs typeface="+mn-cs"/>
        </a:defRPr>
      </a:lvl3pPr>
      <a:lvl4pPr marL="914400" indent="-228600" algn="l" defTabSz="914400" rtl="0" eaLnBrk="1" latinLnBrk="0" hangingPunct="1">
        <a:lnSpc>
          <a:spcPct val="100000"/>
        </a:lnSpc>
        <a:spcBef>
          <a:spcPts val="1200"/>
        </a:spcBef>
        <a:buFont typeface="Mute" panose="00000500000000000000" pitchFamily="50" charset="0"/>
        <a:buChar char="-"/>
        <a:defRPr sz="1600" kern="1200">
          <a:solidFill>
            <a:schemeClr val="tx1"/>
          </a:solidFill>
          <a:latin typeface="Mute" panose="00000500000000000000" pitchFamily="50" charset="0"/>
          <a:ea typeface="+mn-ea"/>
          <a:cs typeface="+mn-cs"/>
        </a:defRPr>
      </a:lvl4pPr>
      <a:lvl5pPr marL="1143000" indent="-228600" algn="l" defTabSz="914400" rtl="0" eaLnBrk="1" latinLnBrk="0" hangingPunct="1">
        <a:lnSpc>
          <a:spcPct val="100000"/>
        </a:lnSpc>
        <a:spcBef>
          <a:spcPts val="1200"/>
        </a:spcBef>
        <a:buFont typeface="Mute" panose="00000500000000000000" pitchFamily="50" charset="0"/>
        <a:buChar char="-"/>
        <a:defRPr sz="1600" kern="1200">
          <a:solidFill>
            <a:schemeClr val="tx1"/>
          </a:solidFill>
          <a:latin typeface="Mute"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576" userDrawn="1">
          <p15:clr>
            <a:srgbClr val="F26B43"/>
          </p15:clr>
        </p15:guide>
        <p15:guide id="8" pos="7104" userDrawn="1">
          <p15:clr>
            <a:srgbClr val="F26B43"/>
          </p15:clr>
        </p15:guide>
        <p15:guide id="9" orient="horz" pos="360" userDrawn="1">
          <p15:clr>
            <a:srgbClr val="F26B43"/>
          </p15:clr>
        </p15:guide>
        <p15:guide id="10" orient="horz" pos="960" userDrawn="1">
          <p15:clr>
            <a:srgbClr val="F26B43"/>
          </p15:clr>
        </p15:guide>
        <p15:guide id="11" orient="horz" pos="1248" userDrawn="1">
          <p15:clr>
            <a:srgbClr val="F26B43"/>
          </p15:clr>
        </p15:guide>
        <p15:guide id="1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hyperlink" Target="http://www.mercer.com/coronavirus" TargetMode="Externa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1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26.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rcer.com/our-thinking/managing-novel-coronavirus.html" TargetMode="External"/><Relationship Id="rId7" Type="http://schemas.openxmlformats.org/officeDocument/2006/relationships/hyperlink" Target="https://www.linkedin.com/posts/anthony-w-caputo-48012824_employee-concerns-about-covid-19-report-activity-6648644656332632064-Rmti" TargetMode="External"/><Relationship Id="rId2" Type="http://schemas.openxmlformats.org/officeDocument/2006/relationships/slideLayout" Target="../slideLayouts/slideLayout14.xml"/><Relationship Id="rId1" Type="http://schemas.openxmlformats.org/officeDocument/2006/relationships/tags" Target="../tags/tag27.xml"/><Relationship Id="rId6" Type="http://schemas.openxmlformats.org/officeDocument/2006/relationships/hyperlink" Target="https://www.mercer.us/our-thinking/managing-novel-coronavirus/leading-during-a-pandemic-four-critical-questions-for-senior-leaders-to-consider.html" TargetMode="External"/><Relationship Id="rId5" Type="http://schemas.openxmlformats.org/officeDocument/2006/relationships/hyperlink" Target="https://www.linkedin.com/pulse/whats-your-workforce-worrying-designing-effective-hyland-ph-d-" TargetMode="External"/><Relationship Id="rId4" Type="http://schemas.openxmlformats.org/officeDocument/2006/relationships/hyperlink" Target="https://www.mercer.com/our-thinking/career/voice-on-talent/preparing-for-a-possible-pandemic-four-things-leaders-and-managers-can-do-now.html"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4.xml"/><Relationship Id="rId1" Type="http://schemas.openxmlformats.org/officeDocument/2006/relationships/tags" Target="../tags/tag18.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14.xml"/><Relationship Id="rId1" Type="http://schemas.openxmlformats.org/officeDocument/2006/relationships/tags" Target="../tags/tag20.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14.xml"/><Relationship Id="rId1" Type="http://schemas.openxmlformats.org/officeDocument/2006/relationships/tags" Target="../tags/tag2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4.xml"/><Relationship Id="rId1" Type="http://schemas.openxmlformats.org/officeDocument/2006/relationships/tags" Target="../tags/tag2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4.xml"/><Relationship Id="rId1" Type="http://schemas.openxmlformats.org/officeDocument/2006/relationships/tags" Target="../tags/tag2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935607"/>
            <a:ext cx="9566694" cy="1093343"/>
          </a:xfrm>
        </p:spPr>
        <p:txBody>
          <a:bodyPr/>
          <a:lstStyle/>
          <a:p>
            <a:r>
              <a:rPr lang="en-US" sz="4000" dirty="0"/>
              <a:t>Coping with Covid-19</a:t>
            </a:r>
            <a:br>
              <a:rPr lang="en-US" sz="4000" dirty="0"/>
            </a:br>
            <a:r>
              <a:rPr lang="en-US" sz="2800" dirty="0"/>
              <a:t>Finding Our Way Forward</a:t>
            </a:r>
          </a:p>
        </p:txBody>
      </p:sp>
      <p:sp>
        <p:nvSpPr>
          <p:cNvPr id="5" name="ClientName"/>
          <p:cNvSpPr txBox="1"/>
          <p:nvPr>
            <p:custDataLst>
              <p:tags r:id="rId2"/>
            </p:custDataLst>
          </p:nvPr>
        </p:nvSpPr>
        <p:spPr>
          <a:xfrm>
            <a:off x="914400" y="4876800"/>
            <a:ext cx="1675139" cy="323165"/>
          </a:xfrm>
          <a:prstGeom prst="rect">
            <a:avLst/>
          </a:prstGeom>
          <a:noFill/>
        </p:spPr>
        <p:txBody>
          <a:bodyPr vert="horz" wrap="none" lIns="0" tIns="0" rIns="0" bIns="0" rtlCol="0" anchor="t" anchorCtr="0">
            <a:noAutofit/>
          </a:bodyPr>
          <a:lstStyle/>
          <a:p>
            <a:pPr algn="l"/>
            <a:endParaRPr lang="en-US" sz="1500" dirty="0">
              <a:solidFill>
                <a:schemeClr val="tx2"/>
              </a:solidFill>
              <a:latin typeface="Mute" panose="00000500000000000000" pitchFamily="50" charset="0"/>
            </a:endParaRPr>
          </a:p>
        </p:txBody>
      </p:sp>
      <p:sp>
        <p:nvSpPr>
          <p:cNvPr id="6" name="Date"/>
          <p:cNvSpPr txBox="1"/>
          <p:nvPr>
            <p:custDataLst>
              <p:tags r:id="rId3"/>
            </p:custDataLst>
          </p:nvPr>
        </p:nvSpPr>
        <p:spPr>
          <a:xfrm>
            <a:off x="914400" y="5170714"/>
            <a:ext cx="1581459" cy="286044"/>
          </a:xfrm>
          <a:prstGeom prst="rect">
            <a:avLst/>
          </a:prstGeom>
          <a:noFill/>
        </p:spPr>
        <p:txBody>
          <a:bodyPr vert="horz" wrap="none" lIns="0" tIns="0" rIns="0" bIns="0" rtlCol="0" anchor="t" anchorCtr="0">
            <a:noAutofit/>
          </a:bodyPr>
          <a:lstStyle/>
          <a:p>
            <a:pPr algn="l">
              <a:tabLst>
                <a:tab pos="1600200" algn="l"/>
              </a:tabLst>
            </a:pPr>
            <a:r>
              <a:rPr lang="en-US" sz="1200" dirty="0">
                <a:solidFill>
                  <a:schemeClr val="tx2"/>
                </a:solidFill>
                <a:latin typeface="Mute" panose="00000500000000000000" pitchFamily="50" charset="0"/>
              </a:rPr>
              <a:t>May 7, 2020</a:t>
            </a:r>
          </a:p>
        </p:txBody>
      </p:sp>
      <p:sp>
        <p:nvSpPr>
          <p:cNvPr id="7" name="Summary"/>
          <p:cNvSpPr txBox="1"/>
          <p:nvPr>
            <p:custDataLst>
              <p:tags r:id="rId4"/>
            </p:custDataLst>
          </p:nvPr>
        </p:nvSpPr>
        <p:spPr>
          <a:xfrm>
            <a:off x="2628900" y="5170714"/>
            <a:ext cx="1581459" cy="286044"/>
          </a:xfrm>
          <a:prstGeom prst="rect">
            <a:avLst/>
          </a:prstGeom>
          <a:noFill/>
        </p:spPr>
        <p:txBody>
          <a:bodyPr vert="horz" wrap="none" lIns="0" tIns="0" rIns="0" bIns="0" rtlCol="0" anchor="t" anchorCtr="0">
            <a:noAutofit/>
          </a:bodyPr>
          <a:lstStyle/>
          <a:p>
            <a:pPr algn="l">
              <a:tabLst>
                <a:tab pos="1600200" algn="l"/>
              </a:tabLst>
            </a:pPr>
            <a:endParaRPr lang="en-US" sz="1200" dirty="0">
              <a:solidFill>
                <a:schemeClr val="tx2"/>
              </a:solidFill>
              <a:latin typeface="Mute" panose="00000500000000000000" pitchFamily="50" charset="0"/>
            </a:endParaRPr>
          </a:p>
        </p:txBody>
      </p:sp>
      <p:sp>
        <p:nvSpPr>
          <p:cNvPr id="2" name="TextBox 1"/>
          <p:cNvSpPr txBox="1"/>
          <p:nvPr/>
        </p:nvSpPr>
        <p:spPr>
          <a:xfrm>
            <a:off x="914400" y="3536223"/>
            <a:ext cx="4457700" cy="429987"/>
          </a:xfrm>
          <a:prstGeom prst="rect">
            <a:avLst/>
          </a:prstGeom>
          <a:noFill/>
        </p:spPr>
        <p:txBody>
          <a:bodyPr vert="horz" wrap="none" lIns="0" tIns="0" rIns="0" bIns="0" rtlCol="0" anchor="t" anchorCtr="0">
            <a:noAutofit/>
          </a:bodyPr>
          <a:lstStyle/>
          <a:p>
            <a:r>
              <a:rPr lang="en-US" b="1" i="1" dirty="0">
                <a:hlinkClick r:id="rId7"/>
              </a:rPr>
              <a:t>www.mercer.com/coronavirus</a:t>
            </a:r>
            <a:endParaRPr lang="en-US" b="1" i="1" dirty="0"/>
          </a:p>
          <a:p>
            <a:endParaRPr lang="en-US" b="1" i="1" dirty="0"/>
          </a:p>
        </p:txBody>
      </p:sp>
    </p:spTree>
    <p:custDataLst>
      <p:tags r:id="rId1"/>
    </p:custDataLst>
    <p:extLst>
      <p:ext uri="{BB962C8B-B14F-4D97-AF65-F5344CB8AC3E}">
        <p14:creationId xmlns:p14="http://schemas.microsoft.com/office/powerpoint/2010/main" val="322119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99758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graphicFrame>
        <p:nvGraphicFramePr>
          <p:cNvPr id="4" name="Table 3"/>
          <p:cNvGraphicFramePr>
            <a:graphicFrameLocks noGrp="1"/>
          </p:cNvGraphicFramePr>
          <p:nvPr/>
        </p:nvGraphicFramePr>
        <p:xfrm>
          <a:off x="974784" y="1061048"/>
          <a:ext cx="10213675" cy="4494362"/>
        </p:xfrm>
        <a:graphic>
          <a:graphicData uri="http://schemas.openxmlformats.org/drawingml/2006/table">
            <a:tbl>
              <a:tblPr firstRow="1" bandRow="1">
                <a:tableStyleId>{073A0DAA-6AF3-43AB-8588-CEC1D06C72B9}</a:tableStyleId>
              </a:tblPr>
              <a:tblGrid>
                <a:gridCol w="3055535">
                  <a:extLst>
                    <a:ext uri="{9D8B030D-6E8A-4147-A177-3AD203B41FA5}">
                      <a16:colId xmlns:a16="http://schemas.microsoft.com/office/drawing/2014/main" val="737029846"/>
                    </a:ext>
                  </a:extLst>
                </a:gridCol>
                <a:gridCol w="7158140">
                  <a:extLst>
                    <a:ext uri="{9D8B030D-6E8A-4147-A177-3AD203B41FA5}">
                      <a16:colId xmlns:a16="http://schemas.microsoft.com/office/drawing/2014/main" val="304690048"/>
                    </a:ext>
                  </a:extLst>
                </a:gridCol>
              </a:tblGrid>
              <a:tr h="716349">
                <a:tc>
                  <a:txBody>
                    <a:bodyPr/>
                    <a:lstStyle/>
                    <a:p>
                      <a:endParaRPr lang="en-US" sz="1200" dirty="0"/>
                    </a:p>
                  </a:txBody>
                  <a:tcPr>
                    <a:solidFill>
                      <a:schemeClr val="bg1"/>
                    </a:solidFill>
                  </a:tcPr>
                </a:tc>
                <a:tc>
                  <a:txBody>
                    <a:bodyPr/>
                    <a:lstStyle/>
                    <a:p>
                      <a:endParaRPr lang="en-US" sz="1200" dirty="0"/>
                    </a:p>
                  </a:txBody>
                  <a:tcPr anchor="ctr">
                    <a:solidFill>
                      <a:schemeClr val="bg1"/>
                    </a:solidFill>
                  </a:tcPr>
                </a:tc>
                <a:extLst>
                  <a:ext uri="{0D108BD9-81ED-4DB2-BD59-A6C34878D82A}">
                    <a16:rowId xmlns:a16="http://schemas.microsoft.com/office/drawing/2014/main" val="3699391622"/>
                  </a:ext>
                </a:extLst>
              </a:tr>
              <a:tr h="716349">
                <a:tc>
                  <a:txBody>
                    <a:bodyPr/>
                    <a:lstStyle/>
                    <a:p>
                      <a:r>
                        <a:rPr lang="en-US" sz="1200" b="1" dirty="0"/>
                        <a:t>Mercer Coronavirus</a:t>
                      </a:r>
                      <a:r>
                        <a:rPr lang="en-US" sz="1200" b="1" baseline="0" dirty="0"/>
                        <a:t> Page</a:t>
                      </a:r>
                      <a:endParaRPr lang="en-US" sz="1200" b="1"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dk1"/>
                          </a:solidFill>
                          <a:effectLst/>
                          <a:latin typeface="+mn-lt"/>
                          <a:ea typeface="+mn-ea"/>
                          <a:cs typeface="+mn-cs"/>
                          <a:hlinkClick r:id="rId3"/>
                        </a:rPr>
                        <a:t>https://www.mercer.com/our-thinking/managing-novel-coronavirus.html</a:t>
                      </a:r>
                      <a:endParaRPr lang="en-US" sz="1200" kern="1200" dirty="0">
                        <a:solidFill>
                          <a:schemeClr val="dk1"/>
                        </a:solidFill>
                        <a:effectLst/>
                        <a:latin typeface="+mn-lt"/>
                        <a:ea typeface="+mn-ea"/>
                        <a:cs typeface="+mn-cs"/>
                      </a:endParaRPr>
                    </a:p>
                  </a:txBody>
                  <a:tcPr anchor="ctr">
                    <a:solidFill>
                      <a:schemeClr val="bg1"/>
                    </a:solidFill>
                  </a:tcPr>
                </a:tc>
                <a:extLst>
                  <a:ext uri="{0D108BD9-81ED-4DB2-BD59-A6C34878D82A}">
                    <a16:rowId xmlns:a16="http://schemas.microsoft.com/office/drawing/2014/main" val="2939351615"/>
                  </a:ext>
                </a:extLst>
              </a:tr>
              <a:tr h="765416">
                <a:tc>
                  <a:txBody>
                    <a:bodyPr/>
                    <a:lstStyle/>
                    <a:p>
                      <a:r>
                        <a:rPr lang="en-US" sz="1200" b="1" dirty="0"/>
                        <a:t>Four Foundational Steps</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hlinkClick r:id="rId4"/>
                        </a:rPr>
                        <a:t>https://www.mercer.com/our-thinking/career/voice-on-talent/preparing-for-a-possible-pandemic-four-things-leaders-and-managers-can-do-now.html</a:t>
                      </a:r>
                      <a:endParaRPr lang="en-US" sz="1200" kern="1200" dirty="0">
                        <a:solidFill>
                          <a:schemeClr val="dk1"/>
                        </a:solidFill>
                        <a:effectLst/>
                        <a:latin typeface="+mn-lt"/>
                        <a:ea typeface="+mn-ea"/>
                        <a:cs typeface="+mn-cs"/>
                      </a:endParaRPr>
                    </a:p>
                  </a:txBody>
                  <a:tcPr anchor="ctr">
                    <a:solidFill>
                      <a:schemeClr val="bg1"/>
                    </a:solidFill>
                  </a:tcPr>
                </a:tc>
                <a:extLst>
                  <a:ext uri="{0D108BD9-81ED-4DB2-BD59-A6C34878D82A}">
                    <a16:rowId xmlns:a16="http://schemas.microsoft.com/office/drawing/2014/main" val="2395328842"/>
                  </a:ext>
                </a:extLst>
              </a:tr>
              <a:tr h="765416">
                <a:tc>
                  <a:txBody>
                    <a:bodyPr/>
                    <a:lstStyle/>
                    <a:p>
                      <a:r>
                        <a:rPr lang="en-US" sz="1200" b="1" dirty="0"/>
                        <a:t>Developing an Employee Listening Strategy</a:t>
                      </a:r>
                      <a:r>
                        <a:rPr lang="en-US" sz="1200" b="1" baseline="0" dirty="0"/>
                        <a:t> for Covid-19</a:t>
                      </a:r>
                      <a:endParaRPr lang="en-US" sz="1200" b="1"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dk1"/>
                          </a:solidFill>
                          <a:effectLst/>
                          <a:latin typeface="+mn-lt"/>
                          <a:ea typeface="+mn-ea"/>
                          <a:cs typeface="+mn-cs"/>
                          <a:hlinkClick r:id="rId5"/>
                        </a:rPr>
                        <a:t>https://www.linkedin.com/pulse/whats-your-workforce-worrying-designing-effective-hyland-ph-d-</a:t>
                      </a:r>
                      <a:endParaRPr lang="en-US" sz="1200" kern="1200" dirty="0">
                        <a:solidFill>
                          <a:schemeClr val="dk1"/>
                        </a:solidFill>
                        <a:effectLst/>
                        <a:latin typeface="+mn-lt"/>
                        <a:ea typeface="+mn-ea"/>
                        <a:cs typeface="+mn-cs"/>
                      </a:endParaRPr>
                    </a:p>
                  </a:txBody>
                  <a:tcPr anchor="ctr">
                    <a:solidFill>
                      <a:schemeClr val="bg1"/>
                    </a:solidFill>
                  </a:tcPr>
                </a:tc>
                <a:extLst>
                  <a:ext uri="{0D108BD9-81ED-4DB2-BD59-A6C34878D82A}">
                    <a16:rowId xmlns:a16="http://schemas.microsoft.com/office/drawing/2014/main" val="3348696937"/>
                  </a:ext>
                </a:extLst>
              </a:tr>
              <a:tr h="765416">
                <a:tc>
                  <a:txBody>
                    <a:bodyPr/>
                    <a:lstStyle/>
                    <a:p>
                      <a:r>
                        <a:rPr lang="en-US" sz="1200" b="1" dirty="0"/>
                        <a:t>Four Critical Questions</a:t>
                      </a:r>
                      <a:r>
                        <a:rPr lang="en-US" sz="1200" b="1" baseline="0" dirty="0"/>
                        <a:t> for Senior Leaders</a:t>
                      </a:r>
                      <a:endParaRPr lang="en-US" sz="1200" b="1"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dk1"/>
                          </a:solidFill>
                          <a:effectLst/>
                          <a:latin typeface="+mn-lt"/>
                          <a:ea typeface="+mn-ea"/>
                          <a:cs typeface="+mn-cs"/>
                          <a:hlinkClick r:id="rId6"/>
                        </a:rPr>
                        <a:t>https://www.mercer.us/our-thinking/managing-novel-coronavirus/leading-during-a-pandemic-four-critical-questions-for-senior-leaders-to-consider.html</a:t>
                      </a:r>
                      <a:endParaRPr lang="en-US" sz="1200" kern="1200" dirty="0">
                        <a:solidFill>
                          <a:schemeClr val="dk1"/>
                        </a:solidFill>
                        <a:effectLst/>
                        <a:latin typeface="+mn-lt"/>
                        <a:ea typeface="+mn-ea"/>
                        <a:cs typeface="+mn-cs"/>
                      </a:endParaRPr>
                    </a:p>
                  </a:txBody>
                  <a:tcPr anchor="ctr">
                    <a:solidFill>
                      <a:schemeClr val="bg1"/>
                    </a:solidFill>
                  </a:tcPr>
                </a:tc>
                <a:extLst>
                  <a:ext uri="{0D108BD9-81ED-4DB2-BD59-A6C34878D82A}">
                    <a16:rowId xmlns:a16="http://schemas.microsoft.com/office/drawing/2014/main" val="589701614"/>
                  </a:ext>
                </a:extLst>
              </a:tr>
              <a:tr h="765416">
                <a:tc>
                  <a:txBody>
                    <a:bodyPr/>
                    <a:lstStyle/>
                    <a:p>
                      <a:r>
                        <a:rPr lang="en-US" sz="1200" b="1" dirty="0"/>
                        <a:t>Employee Concerns about Covid-19</a:t>
                      </a:r>
                    </a:p>
                  </a:txBody>
                  <a:tcPr anchor="ctr">
                    <a:solidFill>
                      <a:schemeClr val="bg1"/>
                    </a:solidFill>
                  </a:tcPr>
                </a:tc>
                <a:tc>
                  <a:txBody>
                    <a:bodyPr/>
                    <a:lstStyle/>
                    <a:p>
                      <a:r>
                        <a:rPr lang="en-US" sz="1200" dirty="0"/>
                        <a:t> </a:t>
                      </a:r>
                      <a:r>
                        <a:rPr lang="en-US" sz="1200" dirty="0">
                          <a:hlinkClick r:id="rId7"/>
                        </a:rPr>
                        <a:t>https://www.linkedin.com/posts/anthony-w-caputo-48012824_employee-concerns-about-covid-19-report-activity-6648644656332632064-Rmti</a:t>
                      </a:r>
                      <a:endParaRPr lang="en-US" sz="1200" dirty="0"/>
                    </a:p>
                  </a:txBody>
                  <a:tcPr anchor="ctr">
                    <a:solidFill>
                      <a:schemeClr val="bg1"/>
                    </a:solidFill>
                  </a:tcPr>
                </a:tc>
                <a:extLst>
                  <a:ext uri="{0D108BD9-81ED-4DB2-BD59-A6C34878D82A}">
                    <a16:rowId xmlns:a16="http://schemas.microsoft.com/office/drawing/2014/main" val="2780414764"/>
                  </a:ext>
                </a:extLst>
              </a:tr>
            </a:tbl>
          </a:graphicData>
        </a:graphic>
      </p:graphicFrame>
    </p:spTree>
    <p:custDataLst>
      <p:tags r:id="rId1"/>
    </p:custDataLst>
    <p:extLst>
      <p:ext uri="{BB962C8B-B14F-4D97-AF65-F5344CB8AC3E}">
        <p14:creationId xmlns:p14="http://schemas.microsoft.com/office/powerpoint/2010/main" val="412501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pandemic’s impact on organizations has been profound</a:t>
            </a:r>
          </a:p>
        </p:txBody>
      </p:sp>
      <p:sp>
        <p:nvSpPr>
          <p:cNvPr id="12" name="TextBox 11"/>
          <p:cNvSpPr txBox="1"/>
          <p:nvPr/>
        </p:nvSpPr>
        <p:spPr>
          <a:xfrm>
            <a:off x="1755586" y="1288163"/>
            <a:ext cx="2437230" cy="914400"/>
          </a:xfrm>
          <a:prstGeom prst="rect">
            <a:avLst/>
          </a:prstGeom>
          <a:noFill/>
        </p:spPr>
        <p:txBody>
          <a:bodyPr vert="horz" wrap="none" lIns="0" tIns="0" rIns="0" bIns="0" rtlCol="0" anchor="t" anchorCtr="0">
            <a:noAutofit/>
          </a:bodyPr>
          <a:lstStyle/>
          <a:p>
            <a:pPr algn="ctr"/>
            <a:r>
              <a:rPr lang="en-US" sz="1400" dirty="0"/>
              <a:t>Impact on your organization’s operations</a:t>
            </a:r>
          </a:p>
        </p:txBody>
      </p:sp>
      <p:sp>
        <p:nvSpPr>
          <p:cNvPr id="3" name="Slide Number Placeholder 2"/>
          <p:cNvSpPr>
            <a:spLocks noGrp="1"/>
          </p:cNvSpPr>
          <p:nvPr>
            <p:ph type="sldNum" sz="quarter" idx="12"/>
          </p:nvPr>
        </p:nvSpPr>
        <p:spPr/>
        <p:txBody>
          <a:bodyPr/>
          <a:lstStyle/>
          <a:p>
            <a:fld id="{69551C3F-E5B5-49AF-A85B-7D3B4FA18264}" type="slidenum">
              <a:rPr lang="en-GB" smtClean="0"/>
              <a:t>2</a:t>
            </a:fld>
            <a:endParaRPr lang="en-GB" dirty="0"/>
          </a:p>
        </p:txBody>
      </p:sp>
      <p:graphicFrame>
        <p:nvGraphicFramePr>
          <p:cNvPr id="5" name="Chart 4"/>
          <p:cNvGraphicFramePr/>
          <p:nvPr/>
        </p:nvGraphicFramePr>
        <p:xfrm>
          <a:off x="744278" y="1716821"/>
          <a:ext cx="4677849" cy="488559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891898" y="4607333"/>
            <a:ext cx="914400" cy="914400"/>
          </a:xfrm>
          <a:prstGeom prst="rect">
            <a:avLst/>
          </a:prstGeom>
          <a:noFill/>
        </p:spPr>
        <p:txBody>
          <a:bodyPr vert="horz" wrap="none" lIns="0" tIns="0" rIns="0" bIns="0" rtlCol="0" anchor="t" anchorCtr="0">
            <a:noAutofit/>
          </a:bodyPr>
          <a:lstStyle/>
          <a:p>
            <a:r>
              <a:rPr lang="en-US" dirty="0"/>
              <a:t>46%</a:t>
            </a:r>
          </a:p>
        </p:txBody>
      </p:sp>
      <p:sp>
        <p:nvSpPr>
          <p:cNvPr id="10" name="TextBox 9"/>
          <p:cNvSpPr txBox="1"/>
          <p:nvPr/>
        </p:nvSpPr>
        <p:spPr>
          <a:xfrm>
            <a:off x="3301242" y="1743740"/>
            <a:ext cx="914400" cy="914400"/>
          </a:xfrm>
          <a:prstGeom prst="rect">
            <a:avLst/>
          </a:prstGeom>
          <a:noFill/>
        </p:spPr>
        <p:txBody>
          <a:bodyPr vert="horz" wrap="none" lIns="0" tIns="0" rIns="0" bIns="0" rtlCol="0" anchor="t" anchorCtr="0">
            <a:noAutofit/>
          </a:bodyPr>
          <a:lstStyle/>
          <a:p>
            <a:pPr algn="ctr"/>
            <a:r>
              <a:rPr lang="en-US" sz="1200" dirty="0"/>
              <a:t>Complete shutdown</a:t>
            </a:r>
          </a:p>
        </p:txBody>
      </p:sp>
      <p:sp>
        <p:nvSpPr>
          <p:cNvPr id="11" name="TextBox 10"/>
          <p:cNvSpPr txBox="1"/>
          <p:nvPr/>
        </p:nvSpPr>
        <p:spPr>
          <a:xfrm>
            <a:off x="2626002" y="4870888"/>
            <a:ext cx="914400" cy="914400"/>
          </a:xfrm>
          <a:prstGeom prst="rect">
            <a:avLst/>
          </a:prstGeom>
          <a:noFill/>
        </p:spPr>
        <p:txBody>
          <a:bodyPr vert="horz" wrap="none" lIns="0" tIns="0" rIns="0" bIns="0" rtlCol="0" anchor="t" anchorCtr="0">
            <a:noAutofit/>
          </a:bodyPr>
          <a:lstStyle/>
          <a:p>
            <a:pPr algn="ctr"/>
            <a:r>
              <a:rPr lang="en-US" sz="1200" dirty="0"/>
              <a:t>Moderate  Impact</a:t>
            </a:r>
            <a:br>
              <a:rPr lang="en-US" sz="1200" dirty="0"/>
            </a:br>
            <a:r>
              <a:rPr lang="en-US" sz="1200" dirty="0"/>
              <a:t>because some employees</a:t>
            </a:r>
            <a:br>
              <a:rPr lang="en-US" sz="1200" dirty="0"/>
            </a:br>
            <a:r>
              <a:rPr lang="en-US" sz="1200" dirty="0"/>
              <a:t>need to work onsite</a:t>
            </a:r>
          </a:p>
        </p:txBody>
      </p:sp>
      <p:graphicFrame>
        <p:nvGraphicFramePr>
          <p:cNvPr id="13" name="Chart 12"/>
          <p:cNvGraphicFramePr/>
          <p:nvPr/>
        </p:nvGraphicFramePr>
        <p:xfrm>
          <a:off x="6332940" y="1716821"/>
          <a:ext cx="5043897" cy="4648594"/>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7679622" y="1286540"/>
            <a:ext cx="2437230" cy="914400"/>
          </a:xfrm>
          <a:prstGeom prst="rect">
            <a:avLst/>
          </a:prstGeom>
          <a:noFill/>
        </p:spPr>
        <p:txBody>
          <a:bodyPr vert="horz" wrap="none" lIns="0" tIns="0" rIns="0" bIns="0" rtlCol="0" anchor="t" anchorCtr="0">
            <a:noAutofit/>
          </a:bodyPr>
          <a:lstStyle/>
          <a:p>
            <a:pPr algn="ctr"/>
            <a:r>
              <a:rPr lang="en-US" sz="1400" dirty="0"/>
              <a:t>Closures</a:t>
            </a:r>
          </a:p>
        </p:txBody>
      </p:sp>
      <p:sp>
        <p:nvSpPr>
          <p:cNvPr id="17" name="TextBox 16"/>
          <p:cNvSpPr txBox="1"/>
          <p:nvPr/>
        </p:nvSpPr>
        <p:spPr>
          <a:xfrm>
            <a:off x="11199627" y="2489790"/>
            <a:ext cx="914400" cy="272902"/>
          </a:xfrm>
          <a:prstGeom prst="rect">
            <a:avLst/>
          </a:prstGeom>
          <a:noFill/>
        </p:spPr>
        <p:txBody>
          <a:bodyPr vert="horz" wrap="none" lIns="0" tIns="0" rIns="0" bIns="0" rtlCol="0" anchor="t" anchorCtr="0">
            <a:noAutofit/>
          </a:bodyPr>
          <a:lstStyle/>
          <a:p>
            <a:r>
              <a:rPr lang="en-US" sz="1200" dirty="0"/>
              <a:t>66%</a:t>
            </a:r>
          </a:p>
        </p:txBody>
      </p:sp>
      <p:sp>
        <p:nvSpPr>
          <p:cNvPr id="15" name="Rectangle 14"/>
          <p:cNvSpPr/>
          <p:nvPr/>
        </p:nvSpPr>
        <p:spPr>
          <a:xfrm>
            <a:off x="2624742" y="1645937"/>
            <a:ext cx="503664" cy="369332"/>
          </a:xfrm>
          <a:prstGeom prst="rect">
            <a:avLst/>
          </a:prstGeom>
        </p:spPr>
        <p:txBody>
          <a:bodyPr wrap="none">
            <a:spAutoFit/>
          </a:bodyPr>
          <a:lstStyle/>
          <a:p>
            <a:r>
              <a:rPr lang="en-US" dirty="0"/>
              <a:t>3%</a:t>
            </a:r>
          </a:p>
        </p:txBody>
      </p:sp>
      <p:sp>
        <p:nvSpPr>
          <p:cNvPr id="18" name="TextBox 17"/>
          <p:cNvSpPr txBox="1"/>
          <p:nvPr/>
        </p:nvSpPr>
        <p:spPr>
          <a:xfrm>
            <a:off x="1630085" y="3246569"/>
            <a:ext cx="1138205" cy="914400"/>
          </a:xfrm>
          <a:prstGeom prst="rect">
            <a:avLst/>
          </a:prstGeom>
          <a:noFill/>
        </p:spPr>
        <p:txBody>
          <a:bodyPr vert="horz" wrap="none" lIns="0" tIns="0" rIns="0" bIns="0" rtlCol="0" anchor="t" anchorCtr="0">
            <a:noAutofit/>
          </a:bodyPr>
          <a:lstStyle/>
          <a:p>
            <a:pPr algn="ctr"/>
            <a:r>
              <a:rPr lang="en-US" sz="1200" dirty="0"/>
              <a:t>Significant Impact </a:t>
            </a:r>
            <a:br>
              <a:rPr lang="en-US" sz="1200" dirty="0"/>
            </a:br>
            <a:r>
              <a:rPr lang="en-US" sz="1200" dirty="0"/>
              <a:t>because</a:t>
            </a:r>
            <a:br>
              <a:rPr lang="en-US" sz="1200" dirty="0"/>
            </a:br>
            <a:r>
              <a:rPr lang="en-US" sz="1200" dirty="0"/>
              <a:t>most employees </a:t>
            </a:r>
            <a:br>
              <a:rPr lang="en-US" sz="1200" dirty="0"/>
            </a:br>
            <a:r>
              <a:rPr lang="en-US" sz="1200" dirty="0"/>
              <a:t>need to work onsite</a:t>
            </a:r>
          </a:p>
        </p:txBody>
      </p:sp>
      <p:sp>
        <p:nvSpPr>
          <p:cNvPr id="19" name="TextBox 18"/>
          <p:cNvSpPr txBox="1"/>
          <p:nvPr/>
        </p:nvSpPr>
        <p:spPr>
          <a:xfrm>
            <a:off x="1917467" y="2939449"/>
            <a:ext cx="914400" cy="914400"/>
          </a:xfrm>
          <a:prstGeom prst="rect">
            <a:avLst/>
          </a:prstGeom>
          <a:noFill/>
        </p:spPr>
        <p:txBody>
          <a:bodyPr vert="horz" wrap="none" lIns="0" tIns="0" rIns="0" bIns="0" rtlCol="0" anchor="t" anchorCtr="0">
            <a:noAutofit/>
          </a:bodyPr>
          <a:lstStyle/>
          <a:p>
            <a:r>
              <a:rPr lang="en-US" dirty="0"/>
              <a:t>24%</a:t>
            </a:r>
          </a:p>
        </p:txBody>
      </p:sp>
      <p:sp>
        <p:nvSpPr>
          <p:cNvPr id="20" name="TextBox 19"/>
          <p:cNvSpPr txBox="1"/>
          <p:nvPr/>
        </p:nvSpPr>
        <p:spPr>
          <a:xfrm>
            <a:off x="3735616" y="2939449"/>
            <a:ext cx="914400" cy="914400"/>
          </a:xfrm>
          <a:prstGeom prst="rect">
            <a:avLst/>
          </a:prstGeom>
          <a:noFill/>
        </p:spPr>
        <p:txBody>
          <a:bodyPr vert="horz" wrap="none" lIns="0" tIns="0" rIns="0" bIns="0" rtlCol="0" anchor="t" anchorCtr="0">
            <a:noAutofit/>
          </a:bodyPr>
          <a:lstStyle/>
          <a:p>
            <a:r>
              <a:rPr lang="en-US" dirty="0"/>
              <a:t>27%</a:t>
            </a:r>
          </a:p>
        </p:txBody>
      </p:sp>
      <p:sp>
        <p:nvSpPr>
          <p:cNvPr id="21" name="TextBox 20"/>
          <p:cNvSpPr txBox="1"/>
          <p:nvPr/>
        </p:nvSpPr>
        <p:spPr>
          <a:xfrm>
            <a:off x="3540402" y="3294522"/>
            <a:ext cx="914400" cy="914400"/>
          </a:xfrm>
          <a:prstGeom prst="rect">
            <a:avLst/>
          </a:prstGeom>
          <a:noFill/>
        </p:spPr>
        <p:txBody>
          <a:bodyPr vert="horz" wrap="none" lIns="0" tIns="0" rIns="0" bIns="0" rtlCol="0" anchor="t" anchorCtr="0">
            <a:noAutofit/>
          </a:bodyPr>
          <a:lstStyle/>
          <a:p>
            <a:pPr algn="ctr"/>
            <a:r>
              <a:rPr lang="en-US" sz="1200" dirty="0"/>
              <a:t>Minimal Impact</a:t>
            </a:r>
            <a:br>
              <a:rPr lang="en-US" sz="1200" dirty="0"/>
            </a:br>
            <a:r>
              <a:rPr lang="en-US" sz="1200" dirty="0"/>
              <a:t>because most employees </a:t>
            </a:r>
            <a:br>
              <a:rPr lang="en-US" sz="1200" dirty="0"/>
            </a:br>
            <a:r>
              <a:rPr lang="en-US" sz="1200" dirty="0"/>
              <a:t>can work remotely</a:t>
            </a:r>
            <a:br>
              <a:rPr lang="en-US" sz="1200" dirty="0"/>
            </a:br>
            <a:endParaRPr lang="en-US" sz="1200" dirty="0"/>
          </a:p>
        </p:txBody>
      </p:sp>
    </p:spTree>
    <p:custDataLst>
      <p:tags r:id="rId1"/>
    </p:custDataLst>
    <p:extLst>
      <p:ext uri="{BB962C8B-B14F-4D97-AF65-F5344CB8AC3E}">
        <p14:creationId xmlns:p14="http://schemas.microsoft.com/office/powerpoint/2010/main" val="60723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is disrupting people practices</a:t>
            </a:r>
          </a:p>
        </p:txBody>
      </p:sp>
      <p:sp>
        <p:nvSpPr>
          <p:cNvPr id="3" name="Slide Number Placeholder 2"/>
          <p:cNvSpPr>
            <a:spLocks noGrp="1"/>
          </p:cNvSpPr>
          <p:nvPr>
            <p:ph type="sldNum" sz="quarter" idx="12"/>
          </p:nvPr>
        </p:nvSpPr>
        <p:spPr/>
        <p:txBody>
          <a:bodyPr/>
          <a:lstStyle/>
          <a:p>
            <a:fld id="{69551C3F-E5B5-49AF-A85B-7D3B4FA18264}" type="slidenum">
              <a:rPr lang="en-GB" smtClean="0"/>
              <a:t>3</a:t>
            </a:fld>
            <a:endParaRPr lang="en-GB" dirty="0"/>
          </a:p>
        </p:txBody>
      </p:sp>
      <p:sp>
        <p:nvSpPr>
          <p:cNvPr id="17" name="Title 1">
            <a:extLst>
              <a:ext uri="{FF2B5EF4-FFF2-40B4-BE49-F238E27FC236}">
                <a16:creationId xmlns:a16="http://schemas.microsoft.com/office/drawing/2014/main" id="{B07E7785-5DDB-114F-BCD9-75071149BE67}"/>
              </a:ext>
            </a:extLst>
          </p:cNvPr>
          <p:cNvSpPr txBox="1">
            <a:spLocks/>
          </p:cNvSpPr>
          <p:nvPr/>
        </p:nvSpPr>
        <p:spPr>
          <a:xfrm>
            <a:off x="2218445" y="1943849"/>
            <a:ext cx="1386168"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43%</a:t>
            </a:r>
          </a:p>
        </p:txBody>
      </p:sp>
      <p:sp>
        <p:nvSpPr>
          <p:cNvPr id="18" name="TextBox 17">
            <a:extLst>
              <a:ext uri="{FF2B5EF4-FFF2-40B4-BE49-F238E27FC236}">
                <a16:creationId xmlns:a16="http://schemas.microsoft.com/office/drawing/2014/main" id="{1AC1FD29-10A5-6044-A462-49B3068F1042}"/>
              </a:ext>
            </a:extLst>
          </p:cNvPr>
          <p:cNvSpPr txBox="1"/>
          <p:nvPr/>
        </p:nvSpPr>
        <p:spPr>
          <a:xfrm>
            <a:off x="2233186" y="2591867"/>
            <a:ext cx="2175659" cy="553998"/>
          </a:xfrm>
          <a:prstGeom prst="rect">
            <a:avLst/>
          </a:prstGeom>
          <a:noFill/>
        </p:spPr>
        <p:txBody>
          <a:bodyPr wrap="square" lIns="0" tIns="0" rIns="0" bIns="0" rtlCol="0">
            <a:spAutoFit/>
          </a:bodyPr>
          <a:lstStyle/>
          <a:p>
            <a:r>
              <a:rPr lang="en-US" dirty="0">
                <a:latin typeface="Mute Light" pitchFamily="2" charset="77"/>
              </a:rPr>
              <a:t>Delayed </a:t>
            </a:r>
            <a:br>
              <a:rPr lang="en-US" dirty="0">
                <a:latin typeface="Mute Light" pitchFamily="2" charset="77"/>
              </a:rPr>
            </a:br>
            <a:r>
              <a:rPr lang="en-US" dirty="0">
                <a:latin typeface="Mute Light" pitchFamily="2" charset="77"/>
              </a:rPr>
              <a:t>Onboarding</a:t>
            </a:r>
          </a:p>
        </p:txBody>
      </p:sp>
      <p:sp>
        <p:nvSpPr>
          <p:cNvPr id="19" name="Title 1">
            <a:extLst>
              <a:ext uri="{FF2B5EF4-FFF2-40B4-BE49-F238E27FC236}">
                <a16:creationId xmlns:a16="http://schemas.microsoft.com/office/drawing/2014/main" id="{F54FE6A2-6B48-1541-A8E1-FEEE60B79F6B}"/>
              </a:ext>
            </a:extLst>
          </p:cNvPr>
          <p:cNvSpPr txBox="1">
            <a:spLocks/>
          </p:cNvSpPr>
          <p:nvPr/>
        </p:nvSpPr>
        <p:spPr>
          <a:xfrm>
            <a:off x="4793313" y="1957532"/>
            <a:ext cx="1838325"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36%</a:t>
            </a:r>
          </a:p>
        </p:txBody>
      </p:sp>
      <p:sp>
        <p:nvSpPr>
          <p:cNvPr id="20" name="TextBox 19">
            <a:extLst>
              <a:ext uri="{FF2B5EF4-FFF2-40B4-BE49-F238E27FC236}">
                <a16:creationId xmlns:a16="http://schemas.microsoft.com/office/drawing/2014/main" id="{EDF1DD52-16FB-0549-9FF9-AACB958BC4C1}"/>
              </a:ext>
            </a:extLst>
          </p:cNvPr>
          <p:cNvSpPr txBox="1"/>
          <p:nvPr/>
        </p:nvSpPr>
        <p:spPr>
          <a:xfrm>
            <a:off x="4808940" y="2601968"/>
            <a:ext cx="2160031" cy="553998"/>
          </a:xfrm>
          <a:prstGeom prst="rect">
            <a:avLst/>
          </a:prstGeom>
          <a:noFill/>
        </p:spPr>
        <p:txBody>
          <a:bodyPr wrap="square" lIns="0" tIns="0" rIns="0" bIns="0" rtlCol="0">
            <a:spAutoFit/>
          </a:bodyPr>
          <a:lstStyle/>
          <a:p>
            <a:r>
              <a:rPr lang="en-US" dirty="0">
                <a:latin typeface="Mute Light" pitchFamily="2" charset="77"/>
              </a:rPr>
              <a:t>Hiring freeze</a:t>
            </a:r>
          </a:p>
          <a:p>
            <a:r>
              <a:rPr lang="en-US" dirty="0">
                <a:latin typeface="Mute Light" pitchFamily="2" charset="77"/>
              </a:rPr>
              <a:t>across all roles </a:t>
            </a:r>
          </a:p>
        </p:txBody>
      </p:sp>
      <p:sp>
        <p:nvSpPr>
          <p:cNvPr id="21" name="Title 1">
            <a:extLst>
              <a:ext uri="{FF2B5EF4-FFF2-40B4-BE49-F238E27FC236}">
                <a16:creationId xmlns:a16="http://schemas.microsoft.com/office/drawing/2014/main" id="{2246D963-BBD3-334A-80E8-FAAFC06DC780}"/>
              </a:ext>
            </a:extLst>
          </p:cNvPr>
          <p:cNvSpPr txBox="1">
            <a:spLocks/>
          </p:cNvSpPr>
          <p:nvPr/>
        </p:nvSpPr>
        <p:spPr>
          <a:xfrm>
            <a:off x="7367946" y="1943849"/>
            <a:ext cx="1838325"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24%</a:t>
            </a:r>
          </a:p>
        </p:txBody>
      </p:sp>
      <p:sp>
        <p:nvSpPr>
          <p:cNvPr id="22" name="TextBox 21">
            <a:extLst>
              <a:ext uri="{FF2B5EF4-FFF2-40B4-BE49-F238E27FC236}">
                <a16:creationId xmlns:a16="http://schemas.microsoft.com/office/drawing/2014/main" id="{144F2D84-DF9B-C44B-8C51-02C05CE82F60}"/>
              </a:ext>
            </a:extLst>
          </p:cNvPr>
          <p:cNvSpPr txBox="1"/>
          <p:nvPr/>
        </p:nvSpPr>
        <p:spPr>
          <a:xfrm>
            <a:off x="7369066" y="2572171"/>
            <a:ext cx="2067897" cy="553998"/>
          </a:xfrm>
          <a:prstGeom prst="rect">
            <a:avLst/>
          </a:prstGeom>
          <a:noFill/>
        </p:spPr>
        <p:txBody>
          <a:bodyPr wrap="square" lIns="0" tIns="0" rIns="0" bIns="0" rtlCol="0">
            <a:spAutoFit/>
          </a:bodyPr>
          <a:lstStyle/>
          <a:p>
            <a:r>
              <a:rPr lang="en-US" dirty="0">
                <a:latin typeface="Mute Light" pitchFamily="2" charset="77"/>
              </a:rPr>
              <a:t>Sick leave without</a:t>
            </a:r>
          </a:p>
          <a:p>
            <a:r>
              <a:rPr lang="en-US" dirty="0">
                <a:latin typeface="Mute Light" pitchFamily="2" charset="77"/>
              </a:rPr>
              <a:t>restrictions</a:t>
            </a:r>
          </a:p>
        </p:txBody>
      </p:sp>
      <p:sp>
        <p:nvSpPr>
          <p:cNvPr id="23" name="Title 1">
            <a:extLst>
              <a:ext uri="{FF2B5EF4-FFF2-40B4-BE49-F238E27FC236}">
                <a16:creationId xmlns:a16="http://schemas.microsoft.com/office/drawing/2014/main" id="{4FE761C9-351E-6F49-AD85-98475837F9AF}"/>
              </a:ext>
            </a:extLst>
          </p:cNvPr>
          <p:cNvSpPr txBox="1">
            <a:spLocks/>
          </p:cNvSpPr>
          <p:nvPr/>
        </p:nvSpPr>
        <p:spPr>
          <a:xfrm>
            <a:off x="2219732" y="3641916"/>
            <a:ext cx="1152144"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14%</a:t>
            </a:r>
          </a:p>
        </p:txBody>
      </p:sp>
      <p:sp>
        <p:nvSpPr>
          <p:cNvPr id="24" name="TextBox 23">
            <a:extLst>
              <a:ext uri="{FF2B5EF4-FFF2-40B4-BE49-F238E27FC236}">
                <a16:creationId xmlns:a16="http://schemas.microsoft.com/office/drawing/2014/main" id="{D1828DD9-783A-6E48-AA0C-A5FF22DC54CF}"/>
              </a:ext>
            </a:extLst>
          </p:cNvPr>
          <p:cNvSpPr txBox="1"/>
          <p:nvPr/>
        </p:nvSpPr>
        <p:spPr>
          <a:xfrm>
            <a:off x="2236836" y="4267199"/>
            <a:ext cx="1647825" cy="830997"/>
          </a:xfrm>
          <a:prstGeom prst="rect">
            <a:avLst/>
          </a:prstGeom>
          <a:noFill/>
        </p:spPr>
        <p:txBody>
          <a:bodyPr wrap="square" lIns="0" tIns="0" rIns="0" bIns="0" rtlCol="0">
            <a:spAutoFit/>
          </a:bodyPr>
          <a:lstStyle/>
          <a:p>
            <a:r>
              <a:rPr lang="en-US" dirty="0">
                <a:latin typeface="Mute Light" pitchFamily="2" charset="77"/>
              </a:rPr>
              <a:t>Reduced executive</a:t>
            </a:r>
            <a:br>
              <a:rPr lang="en-US" dirty="0">
                <a:latin typeface="Mute Light" pitchFamily="2" charset="77"/>
              </a:rPr>
            </a:br>
            <a:r>
              <a:rPr lang="en-US" dirty="0">
                <a:latin typeface="Mute Light" pitchFamily="2" charset="77"/>
              </a:rPr>
              <a:t>salaries</a:t>
            </a:r>
          </a:p>
        </p:txBody>
      </p:sp>
      <p:sp>
        <p:nvSpPr>
          <p:cNvPr id="25" name="Title 1">
            <a:extLst>
              <a:ext uri="{FF2B5EF4-FFF2-40B4-BE49-F238E27FC236}">
                <a16:creationId xmlns:a16="http://schemas.microsoft.com/office/drawing/2014/main" id="{A8689B1D-440A-CD4C-9CC0-6DA0C5D2B4D2}"/>
              </a:ext>
            </a:extLst>
          </p:cNvPr>
          <p:cNvSpPr txBox="1">
            <a:spLocks/>
          </p:cNvSpPr>
          <p:nvPr/>
        </p:nvSpPr>
        <p:spPr>
          <a:xfrm>
            <a:off x="4793005" y="3658095"/>
            <a:ext cx="1152144"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11%</a:t>
            </a:r>
          </a:p>
        </p:txBody>
      </p:sp>
      <p:sp>
        <p:nvSpPr>
          <p:cNvPr id="26" name="TextBox 25">
            <a:extLst>
              <a:ext uri="{FF2B5EF4-FFF2-40B4-BE49-F238E27FC236}">
                <a16:creationId xmlns:a16="http://schemas.microsoft.com/office/drawing/2014/main" id="{3499F0E3-32DD-5A4E-B7F1-25062A79D4A5}"/>
              </a:ext>
            </a:extLst>
          </p:cNvPr>
          <p:cNvSpPr txBox="1"/>
          <p:nvPr/>
        </p:nvSpPr>
        <p:spPr>
          <a:xfrm>
            <a:off x="4793006" y="4261599"/>
            <a:ext cx="2060487" cy="830997"/>
          </a:xfrm>
          <a:prstGeom prst="rect">
            <a:avLst/>
          </a:prstGeom>
          <a:noFill/>
        </p:spPr>
        <p:txBody>
          <a:bodyPr wrap="square" lIns="0" tIns="0" rIns="0" bIns="0" rtlCol="0">
            <a:spAutoFit/>
          </a:bodyPr>
          <a:lstStyle/>
          <a:p>
            <a:r>
              <a:rPr lang="en-US" dirty="0">
                <a:latin typeface="Mute Light" pitchFamily="2" charset="77"/>
              </a:rPr>
              <a:t>Delayed</a:t>
            </a:r>
            <a:br>
              <a:rPr lang="en-US" dirty="0">
                <a:latin typeface="Mute Light" pitchFamily="2" charset="77"/>
              </a:rPr>
            </a:br>
            <a:r>
              <a:rPr lang="en-US" dirty="0">
                <a:latin typeface="Mute Light" pitchFamily="2" charset="77"/>
              </a:rPr>
              <a:t>merit increases</a:t>
            </a:r>
            <a:br>
              <a:rPr lang="en-US" dirty="0">
                <a:latin typeface="Mute Light" pitchFamily="2" charset="77"/>
              </a:rPr>
            </a:br>
            <a:r>
              <a:rPr lang="en-US" dirty="0">
                <a:latin typeface="Mute Light" pitchFamily="2" charset="77"/>
              </a:rPr>
              <a:t>for 2020</a:t>
            </a:r>
          </a:p>
        </p:txBody>
      </p:sp>
      <p:sp>
        <p:nvSpPr>
          <p:cNvPr id="27" name="Title 1">
            <a:extLst>
              <a:ext uri="{FF2B5EF4-FFF2-40B4-BE49-F238E27FC236}">
                <a16:creationId xmlns:a16="http://schemas.microsoft.com/office/drawing/2014/main" id="{592E9852-6DB6-C040-953C-9F468F55A159}"/>
              </a:ext>
            </a:extLst>
          </p:cNvPr>
          <p:cNvSpPr txBox="1">
            <a:spLocks/>
          </p:cNvSpPr>
          <p:nvPr/>
        </p:nvSpPr>
        <p:spPr>
          <a:xfrm>
            <a:off x="7367392" y="3641916"/>
            <a:ext cx="2657475" cy="60350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sz="4500" b="1" dirty="0">
                <a:solidFill>
                  <a:srgbClr val="009DE0"/>
                </a:solidFill>
              </a:rPr>
              <a:t>9%</a:t>
            </a:r>
          </a:p>
        </p:txBody>
      </p:sp>
      <p:sp>
        <p:nvSpPr>
          <p:cNvPr id="28" name="TextBox 27">
            <a:extLst>
              <a:ext uri="{FF2B5EF4-FFF2-40B4-BE49-F238E27FC236}">
                <a16:creationId xmlns:a16="http://schemas.microsoft.com/office/drawing/2014/main" id="{08DE1740-DAA8-4A42-B4DA-29F9C80C3860}"/>
              </a:ext>
            </a:extLst>
          </p:cNvPr>
          <p:cNvSpPr txBox="1"/>
          <p:nvPr/>
        </p:nvSpPr>
        <p:spPr>
          <a:xfrm>
            <a:off x="7369066" y="4267200"/>
            <a:ext cx="1647825" cy="830997"/>
          </a:xfrm>
          <a:prstGeom prst="rect">
            <a:avLst/>
          </a:prstGeom>
          <a:noFill/>
        </p:spPr>
        <p:txBody>
          <a:bodyPr wrap="square" lIns="0" tIns="0" rIns="0" bIns="0" rtlCol="0">
            <a:spAutoFit/>
          </a:bodyPr>
          <a:lstStyle/>
          <a:p>
            <a:r>
              <a:rPr lang="en-US" dirty="0">
                <a:latin typeface="Mute Light" pitchFamily="2" charset="77"/>
              </a:rPr>
              <a:t>Company-wide  pay freezes for 2020</a:t>
            </a:r>
          </a:p>
        </p:txBody>
      </p:sp>
    </p:spTree>
    <p:custDataLst>
      <p:tags r:id="rId1"/>
    </p:custDataLst>
    <p:extLst>
      <p:ext uri="{BB962C8B-B14F-4D97-AF65-F5344CB8AC3E}">
        <p14:creationId xmlns:p14="http://schemas.microsoft.com/office/powerpoint/2010/main" val="228116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Employees are concerned</a:t>
            </a:r>
          </a:p>
        </p:txBody>
      </p:sp>
      <p:graphicFrame>
        <p:nvGraphicFramePr>
          <p:cNvPr id="8" name="Chart 7"/>
          <p:cNvGraphicFramePr/>
          <p:nvPr>
            <p:extLst>
              <p:ext uri="{D42A27DB-BD31-4B8C-83A1-F6EECF244321}">
                <p14:modId xmlns:p14="http://schemas.microsoft.com/office/powerpoint/2010/main" val="2069071686"/>
              </p:ext>
            </p:extLst>
          </p:nvPr>
        </p:nvGraphicFramePr>
        <p:xfrm>
          <a:off x="262758" y="2176751"/>
          <a:ext cx="5426263" cy="334005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549360" y="1621776"/>
            <a:ext cx="914400" cy="914400"/>
          </a:xfrm>
          <a:prstGeom prst="rect">
            <a:avLst/>
          </a:prstGeom>
          <a:noFill/>
        </p:spPr>
        <p:txBody>
          <a:bodyPr vert="horz" wrap="none" lIns="0" tIns="0" rIns="0" bIns="0" rtlCol="0" anchor="t" anchorCtr="0">
            <a:noAutofit/>
          </a:bodyPr>
          <a:lstStyle/>
          <a:p>
            <a:pPr algn="ctr"/>
            <a:r>
              <a:rPr lang="en-US" sz="1400" dirty="0"/>
              <a:t>To what extent are you concerned Covid-19 </a:t>
            </a:r>
            <a:br>
              <a:rPr lang="en-US" sz="1400" dirty="0"/>
            </a:br>
            <a:r>
              <a:rPr lang="en-US" sz="1400" dirty="0"/>
              <a:t>will affect you or your family?</a:t>
            </a:r>
          </a:p>
        </p:txBody>
      </p:sp>
      <p:sp>
        <p:nvSpPr>
          <p:cNvPr id="10" name="TextBox 9"/>
          <p:cNvSpPr txBox="1"/>
          <p:nvPr/>
        </p:nvSpPr>
        <p:spPr>
          <a:xfrm>
            <a:off x="2103404" y="4041118"/>
            <a:ext cx="1744968" cy="914400"/>
          </a:xfrm>
          <a:prstGeom prst="rect">
            <a:avLst/>
          </a:prstGeom>
          <a:noFill/>
        </p:spPr>
        <p:txBody>
          <a:bodyPr vert="horz" wrap="none" lIns="0" tIns="0" rIns="0" bIns="0" rtlCol="0" anchor="t" anchorCtr="0">
            <a:noAutofit/>
          </a:bodyPr>
          <a:lstStyle/>
          <a:p>
            <a:pPr algn="ctr"/>
            <a:r>
              <a:rPr lang="en-US" b="1" dirty="0">
                <a:solidFill>
                  <a:schemeClr val="bg1"/>
                </a:solidFill>
              </a:rPr>
              <a:t>91% are  at least </a:t>
            </a:r>
          </a:p>
          <a:p>
            <a:pPr algn="ctr"/>
            <a:r>
              <a:rPr lang="en-US" b="1" dirty="0">
                <a:solidFill>
                  <a:schemeClr val="bg1"/>
                </a:solidFill>
              </a:rPr>
              <a:t>moderately concerned  </a:t>
            </a:r>
          </a:p>
        </p:txBody>
      </p:sp>
      <p:sp>
        <p:nvSpPr>
          <p:cNvPr id="14" name="TextBox 13"/>
          <p:cNvSpPr txBox="1"/>
          <p:nvPr/>
        </p:nvSpPr>
        <p:spPr>
          <a:xfrm>
            <a:off x="2518690" y="2473566"/>
            <a:ext cx="457200" cy="595455"/>
          </a:xfrm>
          <a:prstGeom prst="rect">
            <a:avLst/>
          </a:prstGeom>
          <a:noFill/>
        </p:spPr>
        <p:txBody>
          <a:bodyPr vert="horz" wrap="none" lIns="0" tIns="0" rIns="0" bIns="0" rtlCol="0" anchor="t" anchorCtr="0">
            <a:noAutofit/>
          </a:bodyPr>
          <a:lstStyle/>
          <a:p>
            <a:r>
              <a:rPr lang="en-US" b="1" dirty="0">
                <a:solidFill>
                  <a:schemeClr val="bg1"/>
                </a:solidFill>
              </a:rPr>
              <a:t>9%  </a:t>
            </a:r>
          </a:p>
        </p:txBody>
      </p:sp>
      <p:graphicFrame>
        <p:nvGraphicFramePr>
          <p:cNvPr id="16" name="Chart 15"/>
          <p:cNvGraphicFramePr/>
          <p:nvPr>
            <p:extLst>
              <p:ext uri="{D42A27DB-BD31-4B8C-83A1-F6EECF244321}">
                <p14:modId xmlns:p14="http://schemas.microsoft.com/office/powerpoint/2010/main" val="1947713537"/>
              </p:ext>
            </p:extLst>
          </p:nvPr>
        </p:nvGraphicFramePr>
        <p:xfrm>
          <a:off x="6146222" y="723014"/>
          <a:ext cx="5592122" cy="5642401"/>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9218427" y="473724"/>
            <a:ext cx="914400" cy="914400"/>
          </a:xfrm>
          <a:prstGeom prst="rect">
            <a:avLst/>
          </a:prstGeom>
          <a:noFill/>
        </p:spPr>
        <p:txBody>
          <a:bodyPr vert="horz" wrap="none" lIns="0" tIns="0" rIns="0" bIns="0" rtlCol="0" anchor="t" anchorCtr="0">
            <a:noAutofit/>
          </a:bodyPr>
          <a:lstStyle/>
          <a:p>
            <a:pPr algn="ctr"/>
            <a:r>
              <a:rPr lang="en-US" sz="1400" dirty="0"/>
              <a:t>Common Concerns</a:t>
            </a:r>
            <a:br>
              <a:rPr lang="en-US" sz="1400" dirty="0"/>
            </a:br>
            <a:endParaRPr lang="en-US" sz="900" dirty="0"/>
          </a:p>
        </p:txBody>
      </p:sp>
      <p:sp>
        <p:nvSpPr>
          <p:cNvPr id="3" name="Slide Number Placeholder 2"/>
          <p:cNvSpPr>
            <a:spLocks noGrp="1"/>
          </p:cNvSpPr>
          <p:nvPr>
            <p:ph type="sldNum" sz="quarter" idx="12"/>
          </p:nvPr>
        </p:nvSpPr>
        <p:spPr/>
        <p:txBody>
          <a:bodyPr/>
          <a:lstStyle/>
          <a:p>
            <a:fld id="{69551C3F-E5B5-49AF-A85B-7D3B4FA18264}" type="slidenum">
              <a:rPr lang="en-GB" smtClean="0"/>
              <a:t>4</a:t>
            </a:fld>
            <a:endParaRPr lang="en-GB" dirty="0"/>
          </a:p>
        </p:txBody>
      </p:sp>
      <p:sp>
        <p:nvSpPr>
          <p:cNvPr id="12" name="TextBox 11"/>
          <p:cNvSpPr txBox="1"/>
          <p:nvPr/>
        </p:nvSpPr>
        <p:spPr>
          <a:xfrm>
            <a:off x="11027664" y="4602407"/>
            <a:ext cx="914400" cy="914400"/>
          </a:xfrm>
          <a:prstGeom prst="rect">
            <a:avLst/>
          </a:prstGeom>
          <a:noFill/>
        </p:spPr>
        <p:txBody>
          <a:bodyPr vert="horz" wrap="none" lIns="0" tIns="0" rIns="0" bIns="0" rtlCol="0" anchor="t" anchorCtr="0">
            <a:noAutofit/>
          </a:bodyPr>
          <a:lstStyle/>
          <a:p>
            <a:pPr algn="ctr"/>
            <a:r>
              <a:rPr lang="en-US" sz="1200" dirty="0"/>
              <a:t>Rank Ordered </a:t>
            </a:r>
            <a:br>
              <a:rPr lang="en-US" sz="1200" dirty="0"/>
            </a:br>
            <a:r>
              <a:rPr lang="en-US" sz="1200" dirty="0"/>
              <a:t>Results </a:t>
            </a:r>
            <a:br>
              <a:rPr lang="en-US" sz="1200" dirty="0"/>
            </a:br>
            <a:r>
              <a:rPr lang="en-US" sz="1200" dirty="0"/>
              <a:t>on </a:t>
            </a:r>
            <a:br>
              <a:rPr lang="en-US" sz="1200" dirty="0"/>
            </a:br>
            <a:r>
              <a:rPr lang="en-US" sz="1200" dirty="0"/>
              <a:t>7 point scale </a:t>
            </a:r>
            <a:br>
              <a:rPr lang="en-US" sz="1200" dirty="0"/>
            </a:br>
            <a:endParaRPr lang="en-US" sz="1200" dirty="0"/>
          </a:p>
        </p:txBody>
      </p:sp>
    </p:spTree>
    <p:custDataLst>
      <p:tags r:id="rId1"/>
    </p:custDataLst>
    <p:extLst>
      <p:ext uri="{BB962C8B-B14F-4D97-AF65-F5344CB8AC3E}">
        <p14:creationId xmlns:p14="http://schemas.microsoft.com/office/powerpoint/2010/main" val="111979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most employees feel well informed and supported…</a:t>
            </a:r>
          </a:p>
        </p:txBody>
      </p:sp>
      <p:sp>
        <p:nvSpPr>
          <p:cNvPr id="3" name="Slide Number Placeholder 2"/>
          <p:cNvSpPr>
            <a:spLocks noGrp="1"/>
          </p:cNvSpPr>
          <p:nvPr>
            <p:ph type="sldNum" sz="quarter" idx="12"/>
          </p:nvPr>
        </p:nvSpPr>
        <p:spPr/>
        <p:txBody>
          <a:bodyPr/>
          <a:lstStyle/>
          <a:p>
            <a:fld id="{69551C3F-E5B5-49AF-A85B-7D3B4FA18264}" type="slidenum">
              <a:rPr lang="en-GB" smtClean="0"/>
              <a:t>5</a:t>
            </a:fld>
            <a:endParaRPr lang="en-GB" dirty="0"/>
          </a:p>
        </p:txBody>
      </p:sp>
      <p:graphicFrame>
        <p:nvGraphicFramePr>
          <p:cNvPr id="5" name="Content Placeholder 21"/>
          <p:cNvGraphicFramePr>
            <a:graphicFrameLocks/>
          </p:cNvGraphicFramePr>
          <p:nvPr/>
        </p:nvGraphicFramePr>
        <p:xfrm>
          <a:off x="744278" y="1190846"/>
          <a:ext cx="10611293" cy="498135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14400" y="938784"/>
            <a:ext cx="914400" cy="914400"/>
          </a:xfrm>
          <a:prstGeom prst="rect">
            <a:avLst/>
          </a:prstGeom>
          <a:noFill/>
        </p:spPr>
        <p:txBody>
          <a:bodyPr vert="horz" wrap="none" lIns="0" tIns="0" rIns="0" bIns="0" rtlCol="0" anchor="t" anchorCtr="0">
            <a:noAutofit/>
          </a:bodyPr>
          <a:lstStyle/>
          <a:p>
            <a:r>
              <a:rPr lang="en-US" sz="1000" dirty="0"/>
              <a:t>Based on data from Mercer|Sirota’s exploratory field study of employee concerns</a:t>
            </a:r>
          </a:p>
        </p:txBody>
      </p:sp>
    </p:spTree>
    <p:custDataLst>
      <p:tags r:id="rId1"/>
    </p:custDataLst>
    <p:extLst>
      <p:ext uri="{BB962C8B-B14F-4D97-AF65-F5344CB8AC3E}">
        <p14:creationId xmlns:p14="http://schemas.microsoft.com/office/powerpoint/2010/main" val="107710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1"/>
          <p:cNvGraphicFramePr>
            <a:graphicFrameLocks/>
          </p:cNvGraphicFramePr>
          <p:nvPr/>
        </p:nvGraphicFramePr>
        <p:xfrm>
          <a:off x="691116" y="1063256"/>
          <a:ext cx="10664456" cy="5108944"/>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1"/>
          <p:cNvSpPr>
            <a:spLocks noGrp="1"/>
          </p:cNvSpPr>
          <p:nvPr>
            <p:ph type="title"/>
          </p:nvPr>
        </p:nvSpPr>
        <p:spPr>
          <a:xfrm>
            <a:off x="914400" y="571500"/>
            <a:ext cx="10113264" cy="952500"/>
          </a:xfrm>
        </p:spPr>
        <p:txBody>
          <a:bodyPr/>
          <a:lstStyle/>
          <a:p>
            <a:r>
              <a:rPr lang="en-US" dirty="0"/>
              <a:t>…but many may need more help, dialogue, and social connection</a:t>
            </a:r>
          </a:p>
        </p:txBody>
      </p:sp>
      <p:sp>
        <p:nvSpPr>
          <p:cNvPr id="8" name="TextBox 7"/>
          <p:cNvSpPr txBox="1"/>
          <p:nvPr/>
        </p:nvSpPr>
        <p:spPr>
          <a:xfrm>
            <a:off x="914400" y="938784"/>
            <a:ext cx="914400" cy="914400"/>
          </a:xfrm>
          <a:prstGeom prst="rect">
            <a:avLst/>
          </a:prstGeom>
          <a:noFill/>
        </p:spPr>
        <p:txBody>
          <a:bodyPr vert="horz" wrap="none" lIns="0" tIns="0" rIns="0" bIns="0" rtlCol="0" anchor="t" anchorCtr="0">
            <a:noAutofit/>
          </a:bodyPr>
          <a:lstStyle/>
          <a:p>
            <a:r>
              <a:rPr lang="en-US" sz="1000" dirty="0"/>
              <a:t>Based on data from Mercer|Sirota’s exploratory field study of employee concerns</a:t>
            </a:r>
          </a:p>
        </p:txBody>
      </p:sp>
    </p:spTree>
    <p:custDataLst>
      <p:tags r:id="rId1"/>
    </p:custDataLst>
    <p:extLst>
      <p:ext uri="{BB962C8B-B14F-4D97-AF65-F5344CB8AC3E}">
        <p14:creationId xmlns:p14="http://schemas.microsoft.com/office/powerpoint/2010/main" val="82110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is the time to make sure our employees feel heard</a:t>
            </a:r>
          </a:p>
        </p:txBody>
      </p:sp>
      <p:sp>
        <p:nvSpPr>
          <p:cNvPr id="10" name="TextBox 9"/>
          <p:cNvSpPr txBox="1"/>
          <p:nvPr/>
        </p:nvSpPr>
        <p:spPr>
          <a:xfrm>
            <a:off x="751350" y="5266660"/>
            <a:ext cx="914400" cy="914400"/>
          </a:xfrm>
          <a:prstGeom prst="rect">
            <a:avLst/>
          </a:prstGeom>
          <a:noFill/>
        </p:spPr>
        <p:txBody>
          <a:bodyPr vert="horz" wrap="none" lIns="0" tIns="0" rIns="0" bIns="0" rtlCol="0" anchor="t" anchorCtr="0">
            <a:noAutofit/>
          </a:bodyPr>
          <a:lstStyle/>
          <a:p>
            <a:r>
              <a:rPr lang="en-US" dirty="0"/>
              <a:t>Manager-Employee Dialogues</a:t>
            </a:r>
          </a:p>
        </p:txBody>
      </p:sp>
      <p:sp>
        <p:nvSpPr>
          <p:cNvPr id="11" name="TextBox 10"/>
          <p:cNvSpPr txBox="1"/>
          <p:nvPr/>
        </p:nvSpPr>
        <p:spPr>
          <a:xfrm>
            <a:off x="5789355" y="2938130"/>
            <a:ext cx="914400" cy="914400"/>
          </a:xfrm>
          <a:prstGeom prst="rect">
            <a:avLst/>
          </a:prstGeom>
          <a:noFill/>
        </p:spPr>
        <p:txBody>
          <a:bodyPr vert="horz" wrap="none" lIns="0" tIns="0" rIns="0" bIns="0" rtlCol="0" anchor="t" anchorCtr="0">
            <a:noAutofit/>
          </a:bodyPr>
          <a:lstStyle/>
          <a:p>
            <a:r>
              <a:rPr lang="en-US" dirty="0"/>
              <a:t>Open Ended Surveys with NLP</a:t>
            </a:r>
          </a:p>
        </p:txBody>
      </p:sp>
      <p:sp>
        <p:nvSpPr>
          <p:cNvPr id="12" name="TextBox 11"/>
          <p:cNvSpPr txBox="1"/>
          <p:nvPr/>
        </p:nvSpPr>
        <p:spPr>
          <a:xfrm>
            <a:off x="8014883" y="1683033"/>
            <a:ext cx="914400" cy="914400"/>
          </a:xfrm>
          <a:prstGeom prst="rect">
            <a:avLst/>
          </a:prstGeom>
          <a:noFill/>
        </p:spPr>
        <p:txBody>
          <a:bodyPr vert="horz" wrap="none" lIns="0" tIns="0" rIns="0" bIns="0" rtlCol="0" anchor="t" anchorCtr="0">
            <a:noAutofit/>
          </a:bodyPr>
          <a:lstStyle/>
          <a:p>
            <a:r>
              <a:rPr lang="en-US" dirty="0"/>
              <a:t>Evaluative Pulses</a:t>
            </a:r>
          </a:p>
        </p:txBody>
      </p:sp>
      <p:sp>
        <p:nvSpPr>
          <p:cNvPr id="13" name="TextBox 12"/>
          <p:cNvSpPr txBox="1"/>
          <p:nvPr/>
        </p:nvSpPr>
        <p:spPr>
          <a:xfrm>
            <a:off x="2675124" y="4129690"/>
            <a:ext cx="914400" cy="914400"/>
          </a:xfrm>
          <a:prstGeom prst="rect">
            <a:avLst/>
          </a:prstGeom>
          <a:noFill/>
        </p:spPr>
        <p:txBody>
          <a:bodyPr vert="horz" wrap="none" lIns="0" tIns="0" rIns="0" bIns="0" rtlCol="0" anchor="t" anchorCtr="0">
            <a:noAutofit/>
          </a:bodyPr>
          <a:lstStyle/>
          <a:p>
            <a:r>
              <a:rPr lang="en-US" dirty="0"/>
              <a:t>Online Focus Groups &amp; Digital Discussions</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6856" y="1419425"/>
            <a:ext cx="720808" cy="720808"/>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70316" y="2779817"/>
            <a:ext cx="576072" cy="576072"/>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0154" y="5044090"/>
            <a:ext cx="671771" cy="671771"/>
          </a:xfrm>
          <a:prstGeom prst="rect">
            <a:avLst/>
          </a:prstGeom>
        </p:spPr>
      </p:pic>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95144" y="3842094"/>
            <a:ext cx="744796" cy="744796"/>
          </a:xfrm>
          <a:prstGeom prst="rect">
            <a:avLst/>
          </a:prstGeom>
        </p:spPr>
      </p:pic>
      <p:sp>
        <p:nvSpPr>
          <p:cNvPr id="3" name="Rectangle 2"/>
          <p:cNvSpPr/>
          <p:nvPr/>
        </p:nvSpPr>
        <p:spPr>
          <a:xfrm>
            <a:off x="8472083" y="4214492"/>
            <a:ext cx="3310287" cy="1754326"/>
          </a:xfrm>
          <a:prstGeom prst="rect">
            <a:avLst/>
          </a:prstGeom>
        </p:spPr>
        <p:txBody>
          <a:bodyPr wrap="square">
            <a:spAutoFit/>
          </a:bodyPr>
          <a:lstStyle/>
          <a:p>
            <a:pPr algn="ctr"/>
            <a:r>
              <a:rPr lang="en-US" dirty="0">
                <a:solidFill>
                  <a:schemeClr val="accent2">
                    <a:lumMod val="75000"/>
                  </a:schemeClr>
                </a:solidFill>
              </a:rPr>
              <a:t>“Being listened to spells the difference between feeling accepted and feeling isolated.”</a:t>
            </a:r>
            <a:br>
              <a:rPr lang="en-US" dirty="0">
                <a:solidFill>
                  <a:schemeClr val="accent2">
                    <a:lumMod val="75000"/>
                  </a:schemeClr>
                </a:solidFill>
              </a:rPr>
            </a:br>
            <a:br>
              <a:rPr lang="en-US" dirty="0">
                <a:solidFill>
                  <a:schemeClr val="accent2">
                    <a:lumMod val="75000"/>
                  </a:schemeClr>
                </a:solidFill>
              </a:rPr>
            </a:br>
            <a:r>
              <a:rPr lang="en-US" dirty="0">
                <a:solidFill>
                  <a:schemeClr val="accent2">
                    <a:lumMod val="75000"/>
                  </a:schemeClr>
                </a:solidFill>
              </a:rPr>
              <a:t>-- Michael Nichols, </a:t>
            </a:r>
            <a:r>
              <a:rPr lang="en-US" i="1" dirty="0">
                <a:solidFill>
                  <a:schemeClr val="accent2">
                    <a:lumMod val="75000"/>
                  </a:schemeClr>
                </a:solidFill>
              </a:rPr>
              <a:t>The Lost Art of Listening </a:t>
            </a:r>
          </a:p>
        </p:txBody>
      </p:sp>
      <p:sp>
        <p:nvSpPr>
          <p:cNvPr id="4" name="Slide Number Placeholder 3"/>
          <p:cNvSpPr>
            <a:spLocks noGrp="1"/>
          </p:cNvSpPr>
          <p:nvPr>
            <p:ph type="sldNum" sz="quarter" idx="12"/>
          </p:nvPr>
        </p:nvSpPr>
        <p:spPr/>
        <p:txBody>
          <a:bodyPr/>
          <a:lstStyle/>
          <a:p>
            <a:fld id="{69551C3F-E5B5-49AF-A85B-7D3B4FA18264}" type="slidenum">
              <a:rPr lang="en-GB" smtClean="0"/>
              <a:t>7</a:t>
            </a:fld>
            <a:endParaRPr lang="en-GB" dirty="0"/>
          </a:p>
        </p:txBody>
      </p:sp>
      <p:sp>
        <p:nvSpPr>
          <p:cNvPr id="14" name="TextBox 13"/>
          <p:cNvSpPr txBox="1"/>
          <p:nvPr/>
        </p:nvSpPr>
        <p:spPr>
          <a:xfrm>
            <a:off x="1043686" y="1644298"/>
            <a:ext cx="3640457" cy="1450694"/>
          </a:xfrm>
          <a:prstGeom prst="rect">
            <a:avLst/>
          </a:prstGeom>
          <a:noFill/>
        </p:spPr>
        <p:txBody>
          <a:bodyPr vert="horz" wrap="square" lIns="0" tIns="0" rIns="0" bIns="0" rtlCol="0" anchor="t" anchorCtr="0">
            <a:noAutofit/>
          </a:bodyPr>
          <a:lstStyle/>
          <a:p>
            <a:r>
              <a:rPr lang="en-US" sz="2400" dirty="0">
                <a:solidFill>
                  <a:schemeClr val="accent2">
                    <a:lumMod val="75000"/>
                  </a:schemeClr>
                </a:solidFill>
                <a:latin typeface="+mj-lt"/>
              </a:rPr>
              <a:t>Only </a:t>
            </a:r>
            <a:r>
              <a:rPr lang="en-US" sz="3200" dirty="0">
                <a:solidFill>
                  <a:schemeClr val="accent2">
                    <a:lumMod val="75000"/>
                  </a:schemeClr>
                </a:solidFill>
                <a:latin typeface="+mj-lt"/>
              </a:rPr>
              <a:t>17% </a:t>
            </a:r>
            <a:r>
              <a:rPr lang="en-US" sz="2400" dirty="0">
                <a:solidFill>
                  <a:schemeClr val="accent2">
                    <a:lumMod val="75000"/>
                  </a:schemeClr>
                </a:solidFill>
                <a:latin typeface="+mj-lt"/>
              </a:rPr>
              <a:t>of organizations have gathered feedback from their workforce</a:t>
            </a:r>
          </a:p>
          <a:p>
            <a:r>
              <a:rPr lang="en-US" sz="2400" dirty="0">
                <a:solidFill>
                  <a:schemeClr val="accent2">
                    <a:lumMod val="75000"/>
                  </a:schemeClr>
                </a:solidFill>
                <a:latin typeface="+mj-lt"/>
              </a:rPr>
              <a:t>about Covid-19</a:t>
            </a:r>
          </a:p>
        </p:txBody>
      </p:sp>
    </p:spTree>
    <p:custDataLst>
      <p:tags r:id="rId1"/>
    </p:custDataLst>
    <p:extLst>
      <p:ext uri="{BB962C8B-B14F-4D97-AF65-F5344CB8AC3E}">
        <p14:creationId xmlns:p14="http://schemas.microsoft.com/office/powerpoint/2010/main" val="168988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three core needs: safety, support, and stability </a:t>
            </a:r>
          </a:p>
        </p:txBody>
      </p:sp>
      <p:sp>
        <p:nvSpPr>
          <p:cNvPr id="35" name="TextBox 34">
            <a:extLst>
              <a:ext uri="{FF2B5EF4-FFF2-40B4-BE49-F238E27FC236}">
                <a16:creationId xmlns:a16="http://schemas.microsoft.com/office/drawing/2014/main" id="{0FDDC85F-813A-C448-B797-B924DCAD6CFC}"/>
              </a:ext>
            </a:extLst>
          </p:cNvPr>
          <p:cNvSpPr txBox="1"/>
          <p:nvPr/>
        </p:nvSpPr>
        <p:spPr>
          <a:xfrm>
            <a:off x="2665001" y="1349339"/>
            <a:ext cx="1323358" cy="349321"/>
          </a:xfrm>
          <a:prstGeom prst="rect">
            <a:avLst/>
          </a:prstGeom>
          <a:noFill/>
        </p:spPr>
        <p:txBody>
          <a:bodyPr vert="horz" wrap="square" lIns="0" tIns="0" rIns="0" bIns="0" rtlCol="0" anchor="t" anchorCtr="0">
            <a:noAutofit/>
          </a:bodyPr>
          <a:lstStyle/>
          <a:p>
            <a:pPr algn="ctr"/>
            <a:r>
              <a:rPr lang="en-US" sz="2600" b="1" dirty="0">
                <a:latin typeface="Grifo S" panose="02050803090505060204" pitchFamily="18" charset="77"/>
              </a:rPr>
              <a:t>Respond</a:t>
            </a:r>
          </a:p>
        </p:txBody>
      </p:sp>
      <p:sp>
        <p:nvSpPr>
          <p:cNvPr id="36" name="TextBox 35">
            <a:extLst>
              <a:ext uri="{FF2B5EF4-FFF2-40B4-BE49-F238E27FC236}">
                <a16:creationId xmlns:a16="http://schemas.microsoft.com/office/drawing/2014/main" id="{5122F667-6B89-E948-95F6-C0FC1817523A}"/>
              </a:ext>
            </a:extLst>
          </p:cNvPr>
          <p:cNvSpPr txBox="1"/>
          <p:nvPr/>
        </p:nvSpPr>
        <p:spPr>
          <a:xfrm>
            <a:off x="5536059" y="1349339"/>
            <a:ext cx="1140431" cy="349321"/>
          </a:xfrm>
          <a:prstGeom prst="rect">
            <a:avLst/>
          </a:prstGeom>
          <a:noFill/>
        </p:spPr>
        <p:txBody>
          <a:bodyPr vert="horz" wrap="square" lIns="0" tIns="0" rIns="0" bIns="0" rtlCol="0" anchor="t" anchorCtr="0">
            <a:noAutofit/>
          </a:bodyPr>
          <a:lstStyle/>
          <a:p>
            <a:pPr algn="ctr"/>
            <a:r>
              <a:rPr lang="en-US" sz="2600" b="1" dirty="0">
                <a:latin typeface="Grifo S" panose="02050803090505060204" pitchFamily="18" charset="77"/>
              </a:rPr>
              <a:t>Return</a:t>
            </a:r>
          </a:p>
        </p:txBody>
      </p:sp>
      <p:sp>
        <p:nvSpPr>
          <p:cNvPr id="37" name="TextBox 36">
            <a:extLst>
              <a:ext uri="{FF2B5EF4-FFF2-40B4-BE49-F238E27FC236}">
                <a16:creationId xmlns:a16="http://schemas.microsoft.com/office/drawing/2014/main" id="{062938A0-CA6C-1D46-830A-2F24CF4ED1DB}"/>
              </a:ext>
            </a:extLst>
          </p:cNvPr>
          <p:cNvSpPr txBox="1"/>
          <p:nvPr/>
        </p:nvSpPr>
        <p:spPr>
          <a:xfrm>
            <a:off x="8121852" y="1343569"/>
            <a:ext cx="1376438" cy="349321"/>
          </a:xfrm>
          <a:prstGeom prst="rect">
            <a:avLst/>
          </a:prstGeom>
          <a:noFill/>
        </p:spPr>
        <p:txBody>
          <a:bodyPr vert="horz" wrap="square" lIns="0" tIns="0" rIns="0" bIns="0" rtlCol="0" anchor="t" anchorCtr="0">
            <a:noAutofit/>
          </a:bodyPr>
          <a:lstStyle/>
          <a:p>
            <a:pPr algn="ctr"/>
            <a:r>
              <a:rPr lang="en-US" sz="2600" b="1" dirty="0">
                <a:latin typeface="Grifo S" panose="02050803090505060204" pitchFamily="18" charset="77"/>
              </a:rPr>
              <a:t>Reinvent</a:t>
            </a:r>
          </a:p>
        </p:txBody>
      </p:sp>
      <p:pic>
        <p:nvPicPr>
          <p:cNvPr id="45" name="Picture 44">
            <a:extLst>
              <a:ext uri="{FF2B5EF4-FFF2-40B4-BE49-F238E27FC236}">
                <a16:creationId xmlns:a16="http://schemas.microsoft.com/office/drawing/2014/main" id="{A3642DE6-F8DD-7142-AB71-A623D0A182F6}"/>
              </a:ext>
            </a:extLst>
          </p:cNvPr>
          <p:cNvPicPr>
            <a:picLocks noChangeAspect="1"/>
          </p:cNvPicPr>
          <p:nvPr/>
        </p:nvPicPr>
        <p:blipFill rotWithShape="1">
          <a:blip r:embed="rId3">
            <a:extLst>
              <a:ext uri="{28A0092B-C50C-407E-A947-70E740481C1C}">
                <a14:useLocalDpi xmlns:a14="http://schemas.microsoft.com/office/drawing/2010/main" val="0"/>
              </a:ext>
            </a:extLst>
          </a:blip>
          <a:srcRect l="11441" t="28758" r="11465" b="28236"/>
          <a:stretch/>
        </p:blipFill>
        <p:spPr>
          <a:xfrm>
            <a:off x="-11575" y="2036441"/>
            <a:ext cx="12211292" cy="3831786"/>
          </a:xfrm>
          <a:prstGeom prst="rect">
            <a:avLst/>
          </a:prstGeom>
        </p:spPr>
      </p:pic>
      <p:sp>
        <p:nvSpPr>
          <p:cNvPr id="5" name="TextBox 4"/>
          <p:cNvSpPr txBox="1"/>
          <p:nvPr/>
        </p:nvSpPr>
        <p:spPr>
          <a:xfrm>
            <a:off x="2412280" y="3495134"/>
            <a:ext cx="914400" cy="914400"/>
          </a:xfrm>
          <a:prstGeom prst="rect">
            <a:avLst/>
          </a:prstGeom>
          <a:noFill/>
        </p:spPr>
        <p:txBody>
          <a:bodyPr vert="horz" wrap="none" lIns="0" tIns="0" rIns="0" bIns="0" rtlCol="0" anchor="t" anchorCtr="0">
            <a:noAutofit/>
          </a:bodyPr>
          <a:lstStyle/>
          <a:p>
            <a:pPr marL="342900" indent="-342900">
              <a:buFont typeface="Arial" panose="020B0604020202020204" pitchFamily="34" charset="0"/>
              <a:buChar char="•"/>
            </a:pPr>
            <a:r>
              <a:rPr lang="en-US" sz="1400" dirty="0"/>
              <a:t>Physical Safety</a:t>
            </a:r>
          </a:p>
          <a:p>
            <a:pPr marL="342900" indent="-342900">
              <a:buFont typeface="Arial" panose="020B0604020202020204" pitchFamily="34" charset="0"/>
              <a:buChar char="•"/>
            </a:pPr>
            <a:r>
              <a:rPr lang="en-US" sz="1400" dirty="0"/>
              <a:t>Crisis Support</a:t>
            </a:r>
          </a:p>
          <a:p>
            <a:pPr marL="342900" indent="-342900">
              <a:buFont typeface="Arial" panose="020B0604020202020204" pitchFamily="34" charset="0"/>
              <a:buChar char="•"/>
            </a:pPr>
            <a:r>
              <a:rPr lang="en-US" sz="1400" dirty="0"/>
              <a:t>Work Stability</a:t>
            </a:r>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endParaRPr lang="en-US" sz="1400" dirty="0"/>
          </a:p>
        </p:txBody>
      </p:sp>
      <p:sp>
        <p:nvSpPr>
          <p:cNvPr id="46" name="TextBox 45"/>
          <p:cNvSpPr txBox="1"/>
          <p:nvPr/>
        </p:nvSpPr>
        <p:spPr>
          <a:xfrm>
            <a:off x="5293335" y="3495134"/>
            <a:ext cx="914400" cy="914400"/>
          </a:xfrm>
          <a:prstGeom prst="rect">
            <a:avLst/>
          </a:prstGeom>
          <a:noFill/>
        </p:spPr>
        <p:txBody>
          <a:bodyPr vert="horz" wrap="none" lIns="0" tIns="0" rIns="0" bIns="0" rtlCol="0" anchor="t" anchorCtr="0">
            <a:noAutofit/>
          </a:bodyPr>
          <a:lstStyle/>
          <a:p>
            <a:pPr marL="342900" indent="-342900">
              <a:buFont typeface="Arial" panose="020B0604020202020204" pitchFamily="34" charset="0"/>
              <a:buChar char="•"/>
            </a:pPr>
            <a:r>
              <a:rPr lang="en-US" sz="1400" dirty="0"/>
              <a:t>Return Safety</a:t>
            </a:r>
          </a:p>
          <a:p>
            <a:pPr marL="342900" indent="-342900">
              <a:buFont typeface="Arial" panose="020B0604020202020204" pitchFamily="34" charset="0"/>
              <a:buChar char="•"/>
            </a:pPr>
            <a:r>
              <a:rPr lang="en-US" sz="1400" dirty="0"/>
              <a:t>Coping Support</a:t>
            </a:r>
          </a:p>
          <a:p>
            <a:pPr marL="342900" indent="-342900">
              <a:buFont typeface="Arial" panose="020B0604020202020204" pitchFamily="34" charset="0"/>
              <a:buChar char="•"/>
            </a:pPr>
            <a:r>
              <a:rPr lang="en-US" sz="1400" dirty="0"/>
              <a:t>Resilient Stability</a:t>
            </a:r>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endParaRPr lang="en-US" sz="1400" dirty="0"/>
          </a:p>
        </p:txBody>
      </p:sp>
      <p:sp>
        <p:nvSpPr>
          <p:cNvPr id="47" name="TextBox 46"/>
          <p:cNvSpPr txBox="1"/>
          <p:nvPr/>
        </p:nvSpPr>
        <p:spPr>
          <a:xfrm>
            <a:off x="8121851" y="3495134"/>
            <a:ext cx="3212456" cy="914400"/>
          </a:xfrm>
          <a:prstGeom prst="rect">
            <a:avLst/>
          </a:prstGeom>
          <a:noFill/>
        </p:spPr>
        <p:txBody>
          <a:bodyPr vert="horz" wrap="none" lIns="0" tIns="0" rIns="0" bIns="0" rtlCol="0" anchor="t" anchorCtr="0">
            <a:noAutofit/>
          </a:bodyPr>
          <a:lstStyle/>
          <a:p>
            <a:pPr marL="342900" indent="-342900">
              <a:buFont typeface="Arial" panose="020B0604020202020204" pitchFamily="34" charset="0"/>
              <a:buChar char="•"/>
            </a:pPr>
            <a:r>
              <a:rPr lang="en-US" sz="1400" dirty="0"/>
              <a:t>Psych. safety</a:t>
            </a:r>
          </a:p>
          <a:p>
            <a:pPr marL="342900" indent="-342900">
              <a:buFont typeface="Arial" panose="020B0604020202020204" pitchFamily="34" charset="0"/>
              <a:buChar char="•"/>
            </a:pPr>
            <a:r>
              <a:rPr lang="en-US" sz="1400" dirty="0"/>
              <a:t>Change Support</a:t>
            </a:r>
          </a:p>
          <a:p>
            <a:pPr marL="342900" indent="-342900">
              <a:buFont typeface="Arial" panose="020B0604020202020204" pitchFamily="34" charset="0"/>
              <a:buChar char="•"/>
            </a:pPr>
            <a:r>
              <a:rPr lang="en-US" sz="1400" dirty="0"/>
              <a:t>Adaptive Stability</a:t>
            </a:r>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endParaRPr lang="en-US" sz="1400" dirty="0"/>
          </a:p>
        </p:txBody>
      </p:sp>
    </p:spTree>
    <p:custDataLst>
      <p:tags r:id="rId1"/>
    </p:custDataLst>
    <p:extLst>
      <p:ext uri="{BB962C8B-B14F-4D97-AF65-F5344CB8AC3E}">
        <p14:creationId xmlns:p14="http://schemas.microsoft.com/office/powerpoint/2010/main" val="378556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835400" y="2235221"/>
            <a:ext cx="2936240" cy="33594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err="1">
              <a:ln>
                <a:noFill/>
              </a:ln>
              <a:solidFill>
                <a:srgbClr val="FFFFFF"/>
              </a:solidFill>
              <a:effectLst/>
              <a:uLnTx/>
              <a:uFillTx/>
              <a:latin typeface="Mute"/>
              <a:ea typeface="+mn-ea"/>
              <a:cs typeface="+mn-cs"/>
            </a:endParaRPr>
          </a:p>
        </p:txBody>
      </p:sp>
      <p:sp>
        <p:nvSpPr>
          <p:cNvPr id="67" name="Rectangle 66"/>
          <p:cNvSpPr/>
          <p:nvPr/>
        </p:nvSpPr>
        <p:spPr>
          <a:xfrm>
            <a:off x="5055516" y="2221158"/>
            <a:ext cx="2936240" cy="33594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err="1">
              <a:ln>
                <a:noFill/>
              </a:ln>
              <a:solidFill>
                <a:srgbClr val="FFFFFF"/>
              </a:solidFill>
              <a:effectLst/>
              <a:uLnTx/>
              <a:uFillTx/>
              <a:latin typeface="Mute"/>
              <a:ea typeface="+mn-ea"/>
              <a:cs typeface="+mn-cs"/>
            </a:endParaRPr>
          </a:p>
        </p:txBody>
      </p:sp>
      <p:sp>
        <p:nvSpPr>
          <p:cNvPr id="68" name="Rectangle 67"/>
          <p:cNvSpPr/>
          <p:nvPr/>
        </p:nvSpPr>
        <p:spPr>
          <a:xfrm>
            <a:off x="8275631" y="2235220"/>
            <a:ext cx="2936240" cy="33594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err="1">
              <a:ln>
                <a:noFill/>
              </a:ln>
              <a:solidFill>
                <a:srgbClr val="FFFFFF"/>
              </a:solidFill>
              <a:effectLst/>
              <a:uLnTx/>
              <a:uFillTx/>
              <a:latin typeface="Mute"/>
              <a:ea typeface="+mn-ea"/>
              <a:cs typeface="+mn-cs"/>
            </a:endParaRPr>
          </a:p>
        </p:txBody>
      </p:sp>
      <p:sp>
        <p:nvSpPr>
          <p:cNvPr id="13" name="Title 1"/>
          <p:cNvSpPr>
            <a:spLocks noGrp="1"/>
          </p:cNvSpPr>
          <p:nvPr>
            <p:ph type="title"/>
          </p:nvPr>
        </p:nvSpPr>
        <p:spPr>
          <a:xfrm>
            <a:off x="914400" y="571500"/>
            <a:ext cx="10113264" cy="952500"/>
          </a:xfrm>
        </p:spPr>
        <p:txBody>
          <a:bodyPr/>
          <a:lstStyle/>
          <a:p>
            <a:r>
              <a:rPr lang="en-US" dirty="0"/>
              <a:t>And design listening strategies that help your organization adjust and adapt </a:t>
            </a:r>
            <a:endParaRPr lang="en-US" dirty="0">
              <a:solidFill>
                <a:schemeClr val="bg1">
                  <a:lumMod val="50000"/>
                </a:schemeClr>
              </a:solidFill>
            </a:endParaRPr>
          </a:p>
        </p:txBody>
      </p:sp>
      <p:sp>
        <p:nvSpPr>
          <p:cNvPr id="11" name="Rectangle 10"/>
          <p:cNvSpPr/>
          <p:nvPr/>
        </p:nvSpPr>
        <p:spPr bwMode="auto">
          <a:xfrm>
            <a:off x="1727201" y="1753419"/>
            <a:ext cx="9562010" cy="252829"/>
          </a:xfrm>
          <a:prstGeom prst="rect">
            <a:avLst/>
          </a:prstGeom>
          <a:gradFill flip="none" rotWithShape="1">
            <a:gsLst>
              <a:gs pos="0">
                <a:schemeClr val="accent1"/>
              </a:gs>
              <a:gs pos="100000">
                <a:schemeClr val="accent2"/>
              </a:gs>
            </a:gsLst>
            <a:lin ang="0" scaled="1"/>
            <a:tileRect/>
          </a:gra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lvl="0" indent="0" algn="ctr" defTabSz="914400" rtl="0" eaLnBrk="1" fontAlgn="auto" latinLnBrk="0" hangingPunct="1">
              <a:lnSpc>
                <a:spcPct val="86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009DE0"/>
              </a:solidFill>
              <a:effectLst/>
              <a:uLnTx/>
              <a:uFillTx/>
              <a:latin typeface="Mute"/>
              <a:ea typeface="ＭＳ Ｐゴシック" charset="0"/>
              <a:cs typeface="+mn-cs"/>
            </a:endParaRPr>
          </a:p>
        </p:txBody>
      </p:sp>
      <p:sp>
        <p:nvSpPr>
          <p:cNvPr id="19" name="Oval 18"/>
          <p:cNvSpPr/>
          <p:nvPr/>
        </p:nvSpPr>
        <p:spPr>
          <a:xfrm>
            <a:off x="2937693" y="1527847"/>
            <a:ext cx="652751" cy="652751"/>
          </a:xfrm>
          <a:prstGeom prst="ellipse">
            <a:avLst/>
          </a:prstGeom>
          <a:solidFill>
            <a:schemeClr val="tx1">
              <a:alpha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err="1">
              <a:ln>
                <a:noFill/>
              </a:ln>
              <a:solidFill>
                <a:srgbClr val="003865"/>
              </a:solidFill>
              <a:effectLst/>
              <a:uLnTx/>
              <a:uFillTx/>
              <a:latin typeface="Mute"/>
              <a:ea typeface="+mn-ea"/>
              <a:cs typeface="+mn-cs"/>
            </a:endParaRPr>
          </a:p>
        </p:txBody>
      </p:sp>
      <p:sp>
        <p:nvSpPr>
          <p:cNvPr id="8" name="TextBox 7"/>
          <p:cNvSpPr txBox="1"/>
          <p:nvPr/>
        </p:nvSpPr>
        <p:spPr>
          <a:xfrm>
            <a:off x="1835400" y="2386359"/>
            <a:ext cx="2936240" cy="736918"/>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Mute"/>
                <a:ea typeface="+mn-ea"/>
                <a:cs typeface="+mn-cs"/>
              </a:rPr>
              <a:t>Pre-Return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Several weeks prior (if possible)</a:t>
            </a:r>
          </a:p>
        </p:txBody>
      </p:sp>
      <p:sp>
        <p:nvSpPr>
          <p:cNvPr id="38" name="TextBox 37"/>
          <p:cNvSpPr txBox="1"/>
          <p:nvPr/>
        </p:nvSpPr>
        <p:spPr>
          <a:xfrm>
            <a:off x="5039393" y="2386359"/>
            <a:ext cx="2936240" cy="736918"/>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Mute"/>
                <a:ea typeface="+mn-ea"/>
                <a:cs typeface="+mn-cs"/>
              </a:rPr>
              <a:t>Initial Return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After week one of return</a:t>
            </a:r>
          </a:p>
        </p:txBody>
      </p:sp>
      <p:sp>
        <p:nvSpPr>
          <p:cNvPr id="39" name="TextBox 38"/>
          <p:cNvSpPr txBox="1"/>
          <p:nvPr/>
        </p:nvSpPr>
        <p:spPr>
          <a:xfrm>
            <a:off x="8338268" y="2394097"/>
            <a:ext cx="2936240" cy="736918"/>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Mute"/>
                <a:ea typeface="+mn-ea"/>
                <a:cs typeface="+mn-cs"/>
              </a:rPr>
              <a:t>Return Evaluation &amp; Refine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2 – 4 weeks after return</a:t>
            </a:r>
          </a:p>
        </p:txBody>
      </p:sp>
      <p:sp>
        <p:nvSpPr>
          <p:cNvPr id="40" name="TextBox 39"/>
          <p:cNvSpPr txBox="1"/>
          <p:nvPr/>
        </p:nvSpPr>
        <p:spPr>
          <a:xfrm>
            <a:off x="908597" y="3026087"/>
            <a:ext cx="1448309" cy="701040"/>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DE0"/>
                </a:solidFill>
                <a:effectLst/>
                <a:uLnTx/>
                <a:uFillTx/>
                <a:latin typeface="Mute"/>
                <a:ea typeface="+mn-ea"/>
                <a:cs typeface="+mn-cs"/>
              </a:rPr>
              <a:t>WHAT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865"/>
                </a:solidFill>
                <a:effectLst/>
                <a:uLnTx/>
                <a:uFillTx/>
                <a:latin typeface="Mute"/>
                <a:ea typeface="+mn-ea"/>
                <a:cs typeface="+mn-cs"/>
              </a:rPr>
              <a:t>do you ask?</a:t>
            </a:r>
          </a:p>
        </p:txBody>
      </p:sp>
      <p:cxnSp>
        <p:nvCxnSpPr>
          <p:cNvPr id="42" name="Straight Connector 41"/>
          <p:cNvCxnSpPr/>
          <p:nvPr/>
        </p:nvCxnSpPr>
        <p:spPr>
          <a:xfrm>
            <a:off x="1835400" y="2970877"/>
            <a:ext cx="28585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78252" y="2970877"/>
            <a:ext cx="28585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38268" y="2970877"/>
            <a:ext cx="28585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1" name="Picture 50"/>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63416" y="3900880"/>
            <a:ext cx="576072" cy="576072"/>
          </a:xfrm>
          <a:prstGeom prst="rect">
            <a:avLst/>
          </a:prstGeom>
        </p:spPr>
      </p:pic>
      <p:pic>
        <p:nvPicPr>
          <p:cNvPr id="52" name="Picture 51"/>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95969" y="2956768"/>
            <a:ext cx="576072" cy="576072"/>
          </a:xfrm>
          <a:prstGeom prst="rect">
            <a:avLst/>
          </a:prstGeom>
        </p:spPr>
      </p:pic>
      <p:pic>
        <p:nvPicPr>
          <p:cNvPr id="53" name="Picture 52"/>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32525" y="4814937"/>
            <a:ext cx="576072" cy="576072"/>
          </a:xfrm>
          <a:prstGeom prst="rect">
            <a:avLst/>
          </a:prstGeom>
        </p:spPr>
      </p:pic>
      <p:sp>
        <p:nvSpPr>
          <p:cNvPr id="54" name="TextBox 53"/>
          <p:cNvSpPr txBox="1"/>
          <p:nvPr/>
        </p:nvSpPr>
        <p:spPr>
          <a:xfrm>
            <a:off x="1995970" y="3060359"/>
            <a:ext cx="2726940" cy="759537"/>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Are employees ready to return to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What are their concerns?</a:t>
            </a:r>
          </a:p>
        </p:txBody>
      </p:sp>
      <p:sp>
        <p:nvSpPr>
          <p:cNvPr id="55" name="TextBox 54"/>
          <p:cNvSpPr txBox="1"/>
          <p:nvPr/>
        </p:nvSpPr>
        <p:spPr>
          <a:xfrm>
            <a:off x="5209832" y="3045217"/>
            <a:ext cx="2726940" cy="759537"/>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What is the initial experience as employees return to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What are their concerns?</a:t>
            </a:r>
          </a:p>
        </p:txBody>
      </p:sp>
      <p:sp>
        <p:nvSpPr>
          <p:cNvPr id="56" name="TextBox 55"/>
          <p:cNvSpPr txBox="1"/>
          <p:nvPr/>
        </p:nvSpPr>
        <p:spPr>
          <a:xfrm>
            <a:off x="8406166" y="3027125"/>
            <a:ext cx="2726940" cy="759537"/>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How well is the organization executing its return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What are their concerns?</a:t>
            </a:r>
          </a:p>
        </p:txBody>
      </p:sp>
      <p:sp>
        <p:nvSpPr>
          <p:cNvPr id="57" name="TextBox 56"/>
          <p:cNvSpPr txBox="1"/>
          <p:nvPr/>
        </p:nvSpPr>
        <p:spPr>
          <a:xfrm>
            <a:off x="1989348" y="3923260"/>
            <a:ext cx="2726940" cy="759537"/>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Digital focus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Employee concerns</a:t>
            </a:r>
            <a:r>
              <a:rPr kumimoji="0" lang="en-US" sz="1400" b="0" i="0" u="none" strike="noStrike" kern="1200" cap="none" spc="0" normalizeH="0" noProof="0" dirty="0">
                <a:ln>
                  <a:noFill/>
                </a:ln>
                <a:solidFill>
                  <a:srgbClr val="FFFFFF"/>
                </a:solidFill>
                <a:effectLst/>
                <a:uLnTx/>
                <a:uFillTx/>
                <a:latin typeface="Mute"/>
                <a:ea typeface="+mn-ea"/>
                <a:cs typeface="+mn-cs"/>
              </a:rPr>
              <a:t> assessment</a:t>
            </a:r>
            <a:endParaRPr kumimoji="0" lang="en-US" sz="1400" b="0" i="0" u="none" strike="noStrike" kern="1200" cap="none" spc="0" normalizeH="0" baseline="0" noProof="0" dirty="0">
              <a:ln>
                <a:noFill/>
              </a:ln>
              <a:solidFill>
                <a:srgbClr val="FFFFFF"/>
              </a:solidFill>
              <a:effectLst/>
              <a:uLnTx/>
              <a:uFillTx/>
              <a:latin typeface="Mute"/>
              <a:ea typeface="+mn-ea"/>
              <a:cs typeface="+mn-cs"/>
            </a:endParaRPr>
          </a:p>
        </p:txBody>
      </p:sp>
      <p:sp>
        <p:nvSpPr>
          <p:cNvPr id="58" name="TextBox 57"/>
          <p:cNvSpPr txBox="1"/>
          <p:nvPr/>
        </p:nvSpPr>
        <p:spPr>
          <a:xfrm>
            <a:off x="5209832" y="3923260"/>
            <a:ext cx="3128435" cy="759537"/>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Manager discussion guide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Digital focus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Weekly brief pulse</a:t>
            </a:r>
          </a:p>
        </p:txBody>
      </p:sp>
      <p:sp>
        <p:nvSpPr>
          <p:cNvPr id="59" name="TextBox 58"/>
          <p:cNvSpPr txBox="1"/>
          <p:nvPr/>
        </p:nvSpPr>
        <p:spPr>
          <a:xfrm>
            <a:off x="8428689" y="3970363"/>
            <a:ext cx="2692653" cy="844574"/>
          </a:xfrm>
          <a:prstGeom prst="rect">
            <a:avLst/>
          </a:prstGeom>
          <a:noFill/>
        </p:spPr>
        <p:txBody>
          <a:bodyPr vert="horz" wrap="square" lIns="0" tIns="0" rIns="0" bIns="0" rtlCol="0" anchor="t" anchorCtr="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Evaluative return to work pulse survey</a:t>
            </a:r>
          </a:p>
        </p:txBody>
      </p:sp>
      <p:sp>
        <p:nvSpPr>
          <p:cNvPr id="60" name="TextBox 59"/>
          <p:cNvSpPr txBox="1"/>
          <p:nvPr/>
        </p:nvSpPr>
        <p:spPr>
          <a:xfrm>
            <a:off x="2017275" y="4845031"/>
            <a:ext cx="2605980" cy="369902"/>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Understand employee concerns and plan accordingly</a:t>
            </a:r>
          </a:p>
        </p:txBody>
      </p:sp>
      <p:sp>
        <p:nvSpPr>
          <p:cNvPr id="61" name="TextBox 60"/>
          <p:cNvSpPr txBox="1"/>
          <p:nvPr/>
        </p:nvSpPr>
        <p:spPr>
          <a:xfrm>
            <a:off x="5242727" y="4845031"/>
            <a:ext cx="2438233" cy="369902"/>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Identify risks and patterns; adjust early</a:t>
            </a:r>
          </a:p>
        </p:txBody>
      </p:sp>
      <p:sp>
        <p:nvSpPr>
          <p:cNvPr id="62" name="TextBox 61"/>
          <p:cNvSpPr txBox="1"/>
          <p:nvPr/>
        </p:nvSpPr>
        <p:spPr>
          <a:xfrm>
            <a:off x="8472026" y="4845031"/>
            <a:ext cx="2605980" cy="369902"/>
          </a:xfrm>
          <a:prstGeom prst="rect">
            <a:avLst/>
          </a:prstGeom>
          <a:noFill/>
        </p:spPr>
        <p:txBody>
          <a:bodyPr vert="horz"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ute"/>
                <a:ea typeface="+mn-ea"/>
                <a:cs typeface="+mn-cs"/>
              </a:rPr>
              <a:t>Identify risks and opportunities for improvement</a:t>
            </a:r>
          </a:p>
        </p:txBody>
      </p:sp>
      <p:sp>
        <p:nvSpPr>
          <p:cNvPr id="69" name="TextBox 68"/>
          <p:cNvSpPr txBox="1"/>
          <p:nvPr/>
        </p:nvSpPr>
        <p:spPr>
          <a:xfrm>
            <a:off x="3143971" y="1500302"/>
            <a:ext cx="561513" cy="427566"/>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03865"/>
                </a:solidFill>
                <a:effectLst/>
                <a:uLnTx/>
                <a:uFillTx/>
                <a:latin typeface="Grifo S"/>
                <a:ea typeface="+mn-ea"/>
                <a:cs typeface="+mn-cs"/>
              </a:rPr>
              <a:t>1</a:t>
            </a:r>
          </a:p>
        </p:txBody>
      </p:sp>
      <p:sp>
        <p:nvSpPr>
          <p:cNvPr id="70" name="Oval 69"/>
          <p:cNvSpPr/>
          <p:nvPr/>
        </p:nvSpPr>
        <p:spPr>
          <a:xfrm>
            <a:off x="6112426" y="1525812"/>
            <a:ext cx="652751" cy="652751"/>
          </a:xfrm>
          <a:prstGeom prst="ellipse">
            <a:avLst/>
          </a:prstGeom>
          <a:solidFill>
            <a:schemeClr val="tx1">
              <a:alpha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err="1">
              <a:ln>
                <a:noFill/>
              </a:ln>
              <a:solidFill>
                <a:srgbClr val="003865"/>
              </a:solidFill>
              <a:effectLst/>
              <a:uLnTx/>
              <a:uFillTx/>
              <a:latin typeface="Mute"/>
              <a:ea typeface="+mn-ea"/>
              <a:cs typeface="+mn-cs"/>
            </a:endParaRPr>
          </a:p>
        </p:txBody>
      </p:sp>
      <p:sp>
        <p:nvSpPr>
          <p:cNvPr id="71" name="TextBox 70"/>
          <p:cNvSpPr txBox="1"/>
          <p:nvPr/>
        </p:nvSpPr>
        <p:spPr>
          <a:xfrm>
            <a:off x="6318704" y="1498267"/>
            <a:ext cx="561513" cy="427566"/>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03865"/>
                </a:solidFill>
                <a:effectLst/>
                <a:uLnTx/>
                <a:uFillTx/>
                <a:latin typeface="Grifo S"/>
                <a:ea typeface="+mn-ea"/>
                <a:cs typeface="+mn-cs"/>
              </a:rPr>
              <a:t>2</a:t>
            </a:r>
          </a:p>
        </p:txBody>
      </p:sp>
      <p:sp>
        <p:nvSpPr>
          <p:cNvPr id="72" name="Oval 71"/>
          <p:cNvSpPr/>
          <p:nvPr/>
        </p:nvSpPr>
        <p:spPr>
          <a:xfrm>
            <a:off x="9357391" y="1561000"/>
            <a:ext cx="652751" cy="652751"/>
          </a:xfrm>
          <a:prstGeom prst="ellipse">
            <a:avLst/>
          </a:prstGeom>
          <a:solidFill>
            <a:schemeClr val="tx1">
              <a:alpha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err="1">
              <a:ln>
                <a:noFill/>
              </a:ln>
              <a:solidFill>
                <a:srgbClr val="003865"/>
              </a:solidFill>
              <a:effectLst/>
              <a:uLnTx/>
              <a:uFillTx/>
              <a:latin typeface="Mute"/>
              <a:ea typeface="+mn-ea"/>
              <a:cs typeface="+mn-cs"/>
            </a:endParaRPr>
          </a:p>
        </p:txBody>
      </p:sp>
      <p:sp>
        <p:nvSpPr>
          <p:cNvPr id="73" name="TextBox 72"/>
          <p:cNvSpPr txBox="1"/>
          <p:nvPr/>
        </p:nvSpPr>
        <p:spPr>
          <a:xfrm>
            <a:off x="9563669" y="1533455"/>
            <a:ext cx="561513" cy="427566"/>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03865"/>
                </a:solidFill>
                <a:effectLst/>
                <a:uLnTx/>
                <a:uFillTx/>
                <a:latin typeface="Grifo S"/>
                <a:ea typeface="+mn-ea"/>
                <a:cs typeface="+mn-cs"/>
              </a:rPr>
              <a:t>3</a:t>
            </a:r>
          </a:p>
        </p:txBody>
      </p:sp>
      <p:cxnSp>
        <p:nvCxnSpPr>
          <p:cNvPr id="75" name="Straight Connector 74"/>
          <p:cNvCxnSpPr/>
          <p:nvPr/>
        </p:nvCxnSpPr>
        <p:spPr>
          <a:xfrm>
            <a:off x="1963469" y="2970877"/>
            <a:ext cx="267177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209832" y="2970877"/>
            <a:ext cx="267177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461335" y="2956768"/>
            <a:ext cx="267177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855611" y="3956100"/>
            <a:ext cx="1448309" cy="701040"/>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DE0"/>
                </a:solidFill>
                <a:effectLst/>
                <a:uLnTx/>
                <a:uFillTx/>
                <a:latin typeface="Mute"/>
                <a:ea typeface="+mn-ea"/>
                <a:cs typeface="+mn-cs"/>
              </a:rPr>
              <a:t>HOW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865"/>
                </a:solidFill>
                <a:effectLst/>
                <a:uLnTx/>
                <a:uFillTx/>
                <a:latin typeface="Mute"/>
                <a:ea typeface="+mn-ea"/>
                <a:cs typeface="+mn-cs"/>
              </a:rPr>
              <a:t>do you ask?</a:t>
            </a:r>
          </a:p>
        </p:txBody>
      </p:sp>
      <p:sp>
        <p:nvSpPr>
          <p:cNvPr id="79" name="TextBox 78"/>
          <p:cNvSpPr txBox="1"/>
          <p:nvPr/>
        </p:nvSpPr>
        <p:spPr>
          <a:xfrm>
            <a:off x="908597" y="4845031"/>
            <a:ext cx="1448309" cy="701040"/>
          </a:xfrm>
          <a:prstGeom prst="rect">
            <a:avLst/>
          </a:prstGeom>
          <a:noFill/>
        </p:spPr>
        <p:txBody>
          <a:bodyPr vert="horz"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DE0"/>
                </a:solidFill>
                <a:effectLst/>
                <a:uLnTx/>
                <a:uFillTx/>
                <a:latin typeface="Mute"/>
                <a:ea typeface="+mn-ea"/>
                <a:cs typeface="+mn-cs"/>
              </a:rPr>
              <a:t>WHY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865"/>
                </a:solidFill>
                <a:effectLst/>
                <a:uLnTx/>
                <a:uFillTx/>
                <a:latin typeface="Mute"/>
                <a:ea typeface="+mn-ea"/>
                <a:cs typeface="+mn-cs"/>
              </a:rPr>
              <a:t>do you ask?</a:t>
            </a:r>
          </a:p>
        </p:txBody>
      </p:sp>
      <p:sp>
        <p:nvSpPr>
          <p:cNvPr id="41" name="Slide Number Placeholder 2"/>
          <p:cNvSpPr>
            <a:spLocks noGrp="1"/>
          </p:cNvSpPr>
          <p:nvPr>
            <p:ph type="sldNum" sz="quarter" idx="12"/>
          </p:nvPr>
        </p:nvSpPr>
        <p:spPr>
          <a:xfrm>
            <a:off x="10588752" y="5746634"/>
            <a:ext cx="688848" cy="27781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9551C3F-E5B5-49AF-A85B-7D3B4FA18264}" type="slidenum">
              <a:rPr kumimoji="0" lang="en-GB" sz="1000" b="0" i="0" u="none" strike="noStrike" kern="1200" cap="none" spc="0" normalizeH="0" baseline="0" noProof="0" smtClean="0">
                <a:ln>
                  <a:noFill/>
                </a:ln>
                <a:solidFill>
                  <a:srgbClr val="B9BFC7"/>
                </a:solidFill>
                <a:effectLst/>
                <a:uLnTx/>
                <a:uFillTx/>
                <a:latin typeface="Mute" panose="00000500000000000000" pitchFamily="50"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GB" sz="1000" b="0" i="0" u="none" strike="noStrike" kern="1200" cap="none" spc="0" normalizeH="0" baseline="0" noProof="0">
              <a:ln>
                <a:noFill/>
              </a:ln>
              <a:solidFill>
                <a:srgbClr val="B9BFC7"/>
              </a:solidFill>
              <a:effectLst/>
              <a:uLnTx/>
              <a:uFillTx/>
              <a:latin typeface="Mute" panose="00000500000000000000" pitchFamily="50" charset="0"/>
              <a:ea typeface="+mn-ea"/>
              <a:cs typeface="+mn-cs"/>
            </a:endParaRPr>
          </a:p>
        </p:txBody>
      </p:sp>
    </p:spTree>
    <p:custDataLst>
      <p:tags r:id="rId1"/>
    </p:custDataLst>
    <p:extLst>
      <p:ext uri="{BB962C8B-B14F-4D97-AF65-F5344CB8AC3E}">
        <p14:creationId xmlns:p14="http://schemas.microsoft.com/office/powerpoint/2010/main" val="3611749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COA_SMARTSHAPE" val="N"/>
  <p:tag name="MMCOA_DISABLETABLEREFORMAT" val="N"/>
</p:tagLst>
</file>

<file path=ppt/tags/tag10.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11.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12.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13.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14.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15.xml><?xml version="1.0" encoding="utf-8"?>
<p:tagLst xmlns:a="http://schemas.openxmlformats.org/drawingml/2006/main" xmlns:r="http://schemas.openxmlformats.org/officeDocument/2006/relationships" xmlns:p="http://schemas.openxmlformats.org/presentationml/2006/main">
  <p:tag name="MMCOA_SMARTSHAPE" val="N"/>
  <p:tag name="MMCOA_DISABLETABLEREFORMAT" val="N"/>
</p:tagLst>
</file>

<file path=ppt/tags/tag16.xml><?xml version="1.0" encoding="utf-8"?>
<p:tagLst xmlns:a="http://schemas.openxmlformats.org/drawingml/2006/main" xmlns:r="http://schemas.openxmlformats.org/officeDocument/2006/relationships" xmlns:p="http://schemas.openxmlformats.org/presentationml/2006/main">
  <p:tag name="MMCOA_SMARTSHAPE" val="N"/>
  <p:tag name="MMCOA_DISABLETABLEREFORMAT" val="N"/>
</p:tagLst>
</file>

<file path=ppt/tags/tag17.xml><?xml version="1.0" encoding="utf-8"?>
<p:tagLst xmlns:a="http://schemas.openxmlformats.org/drawingml/2006/main" xmlns:r="http://schemas.openxmlformats.org/officeDocument/2006/relationships" xmlns:p="http://schemas.openxmlformats.org/presentationml/2006/main">
  <p:tag name="MMCOA_SMARTSHAPE" val="N"/>
  <p:tag name="MMCOA_DISABLETABLEREFORMAT" val="N"/>
</p:tagLst>
</file>

<file path=ppt/tags/tag18.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19.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20.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1.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2.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3.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4.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 name="MMCOA_SLIDESIZE" val="Size16x9"/>
</p:tagLst>
</file>

<file path=ppt/tags/tag26.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27.xml><?xml version="1.0" encoding="utf-8"?>
<p:tagLst xmlns:a="http://schemas.openxmlformats.org/drawingml/2006/main" xmlns:r="http://schemas.openxmlformats.org/officeDocument/2006/relationships" xmlns:p="http://schemas.openxmlformats.org/presentationml/2006/main">
  <p:tag name="MMCOA_SLIDESIZE" val="Size16x9"/>
</p:tagLst>
</file>

<file path=ppt/tags/tag3.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4.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5.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6.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7.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8.xml><?xml version="1.0" encoding="utf-8"?>
<p:tagLst xmlns:a="http://schemas.openxmlformats.org/drawingml/2006/main" xmlns:r="http://schemas.openxmlformats.org/officeDocument/2006/relationships" xmlns:p="http://schemas.openxmlformats.org/presentationml/2006/main">
  <p:tag name="MMCOA_SMARTSHAPE" val="Y"/>
  <p:tag name="MMCOA_FONTSIZE_L" val="97.5"/>
  <p:tag name="MMCOA_FONTSIZE_M" val="28.8"/>
  <p:tag name="MMCOA_FONTSIZE_S" val="12"/>
  <p:tag name="MMCOA_POSITION_L" val="72;121.09;107.79;543"/>
  <p:tag name="MMCOA_POSITION_M" val="72;122.36;33.639;543"/>
  <p:tag name="MMCOA_POSITION_S" val="72;120.40;21.448;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ags/tag9.xml><?xml version="1.0" encoding="utf-8"?>
<p:tagLst xmlns:a="http://schemas.openxmlformats.org/drawingml/2006/main" xmlns:r="http://schemas.openxmlformats.org/officeDocument/2006/relationships" xmlns:p="http://schemas.openxmlformats.org/presentationml/2006/main">
  <p:tag name="MMCOA_SMARTSHAPE" val="Y"/>
  <p:tag name="MMCOA_FONTSIZE_L" val="130"/>
  <p:tag name="MMCOA_FONTSIZE_M" val="96"/>
  <p:tag name="MMCOA_FONTSIZE_S" val="80"/>
  <p:tag name="MMCOA_POSITION_L" val="72;212.15;107150.52;543"/>
  <p:tag name="MMCOA_POSITION_M" val="72;152.41;192.58;543"/>
  <p:tag name="MMCOA_POSITION_S" val="72;134.18;249.81;543"/>
  <p:tag name="MMCOA_POSITION_T" val=";;;"/>
  <p:tag name="MMCOA_HIDEONCOLOUR" val="N"/>
  <p:tag name="MMCOA_HIDEONWHITE" val="N"/>
  <p:tag name="MMCOA_HIDEONBALLROOM" val="N"/>
  <p:tag name="MMCOA_HIDEONCLASSIC" val="N"/>
  <p:tag name="MMCOA_HIDEONTEXT" val="N"/>
  <p:tag name="MMCOA_HIDEONECO" val="N"/>
  <p:tag name="MMCOA_DISABLETABLEREFORMAT" val="N"/>
</p:tagLst>
</file>

<file path=ppt/theme/theme1.xml><?xml version="1.0" encoding="utf-8"?>
<a:theme xmlns:a="http://schemas.openxmlformats.org/drawingml/2006/main" name="WTB">
  <a:themeElements>
    <a:clrScheme name="Custom 1">
      <a:dk1>
        <a:srgbClr val="003865"/>
      </a:dk1>
      <a:lt1>
        <a:srgbClr val="FFFFFF"/>
      </a:lt1>
      <a:dk2>
        <a:srgbClr val="868D95"/>
      </a:dk2>
      <a:lt2>
        <a:srgbClr val="B9BFC7"/>
      </a:lt2>
      <a:accent1>
        <a:srgbClr val="009DE0"/>
      </a:accent1>
      <a:accent2>
        <a:srgbClr val="00AC41"/>
      </a:accent2>
      <a:accent3>
        <a:srgbClr val="8246AF"/>
      </a:accent3>
      <a:accent4>
        <a:srgbClr val="00968F"/>
      </a:accent4>
      <a:accent5>
        <a:srgbClr val="0077A0"/>
      </a:accent5>
      <a:accent6>
        <a:srgbClr val="EE3D8B"/>
      </a:accent6>
      <a:hlink>
        <a:srgbClr val="003865"/>
      </a:hlink>
      <a:folHlink>
        <a:srgbClr val="009DE0"/>
      </a:folHlink>
    </a:clrScheme>
    <a:fontScheme name="Mercer 2020 Brand">
      <a:majorFont>
        <a:latin typeface="Grifo S"/>
        <a:ea typeface=""/>
        <a:cs typeface=""/>
      </a:majorFont>
      <a:minorFont>
        <a:latin typeface="Mu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dirty="0" err="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chor="t" anchorCtr="0">
        <a:noAutofit/>
      </a:bodyPr>
      <a:lstStyle>
        <a:defPPr>
          <a:defRPr dirty="0" err="1"/>
        </a:defPPr>
      </a:lstStyle>
    </a:txDef>
  </a:objectDefaults>
  <a:extraClrSchemeLst/>
  <a:extLst>
    <a:ext uri="{05A4C25C-085E-4340-85A3-A5531E510DB2}">
      <thm15:themeFamily xmlns:thm15="http://schemas.microsoft.com/office/thememl/2012/main" name="MER2020.Classic16x9.potx" id="{B23C47F8-2CED-4820-AA2F-7CCF0648E02C}" vid="{847986C7-6D9C-46C2-BED5-13A4D42FC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rota v1">
    <a:dk1>
      <a:sysClr val="windowText" lastClr="000000"/>
    </a:dk1>
    <a:lt1>
      <a:srgbClr val="FFFFFF"/>
    </a:lt1>
    <a:dk2>
      <a:srgbClr val="7F7F7F"/>
    </a:dk2>
    <a:lt2>
      <a:srgbClr val="D8D8D8"/>
    </a:lt2>
    <a:accent1>
      <a:srgbClr val="778D1D"/>
    </a:accent1>
    <a:accent2>
      <a:srgbClr val="685740"/>
    </a:accent2>
    <a:accent3>
      <a:srgbClr val="9FBED5"/>
    </a:accent3>
    <a:accent4>
      <a:srgbClr val="9ACD5B"/>
    </a:accent4>
    <a:accent5>
      <a:srgbClr val="C4BD97"/>
    </a:accent5>
    <a:accent6>
      <a:srgbClr val="7F7F7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irota v1">
    <a:dk1>
      <a:sysClr val="windowText" lastClr="000000"/>
    </a:dk1>
    <a:lt1>
      <a:srgbClr val="FFFFFF"/>
    </a:lt1>
    <a:dk2>
      <a:srgbClr val="7F7F7F"/>
    </a:dk2>
    <a:lt2>
      <a:srgbClr val="D8D8D8"/>
    </a:lt2>
    <a:accent1>
      <a:srgbClr val="778D1D"/>
    </a:accent1>
    <a:accent2>
      <a:srgbClr val="685740"/>
    </a:accent2>
    <a:accent3>
      <a:srgbClr val="9FBED5"/>
    </a:accent3>
    <a:accent4>
      <a:srgbClr val="9ACD5B"/>
    </a:accent4>
    <a:accent5>
      <a:srgbClr val="C4BD97"/>
    </a:accent5>
    <a:accent6>
      <a:srgbClr val="7F7F7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MER2020.Classic16x9</Template>
  <TotalTime>2693</TotalTime>
  <Words>852</Words>
  <Application>Microsoft Office PowerPoint</Application>
  <PresentationFormat>Widescreen</PresentationFormat>
  <Paragraphs>121</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Grifo S</vt:lpstr>
      <vt:lpstr>Mute</vt:lpstr>
      <vt:lpstr>Mute Light</vt:lpstr>
      <vt:lpstr>WTB</vt:lpstr>
      <vt:lpstr>PowerPoint Presentation</vt:lpstr>
      <vt:lpstr>The pandemic’s impact on organizations has been profound</vt:lpstr>
      <vt:lpstr>Covid-19 is disrupting people practices</vt:lpstr>
      <vt:lpstr>Employees are concerned</vt:lpstr>
      <vt:lpstr>Overall, most employees feel well informed and supported…</vt:lpstr>
      <vt:lpstr>…but many may need more help, dialogue, and social connection</vt:lpstr>
      <vt:lpstr>Now is the time to make sure our employees feel heard</vt:lpstr>
      <vt:lpstr>Focus on three core needs: safety, support, and stability </vt:lpstr>
      <vt:lpstr>And design listening strategies that help your organization adjust and adapt </vt:lpstr>
      <vt:lpstr>PowerPoint Presentation</vt:lpstr>
      <vt:lpstr>Resources</vt:lpstr>
    </vt:vector>
  </TitlesOfParts>
  <Company>Mercer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dc:title>
  <dc:creator>First Last Name</dc:creator>
  <cp:lastModifiedBy>John Jacobs</cp:lastModifiedBy>
  <cp:revision>244</cp:revision>
  <dcterms:created xsi:type="dcterms:W3CDTF">2020-01-20T18:54:23Z</dcterms:created>
  <dcterms:modified xsi:type="dcterms:W3CDTF">2020-05-07T16:49:24Z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MER2020.Classic16x9</vt:lpwstr>
  </property>
  <property fmtid="{D5CDD505-2E9C-101B-9397-08002B2CF9AE}" pid="3" name="TemplateVersion">
    <vt:lpwstr>8.0</vt:lpwstr>
  </property>
  <property fmtid="{D5CDD505-2E9C-101B-9397-08002B2CF9AE}" pid="4" name="MMCOA_BaseCo">
    <vt:lpwstr>MER</vt:lpwstr>
  </property>
  <property fmtid="{D5CDD505-2E9C-101B-9397-08002B2CF9AE}" pid="5" name="MMCOA_Brand">
    <vt:lpwstr>MER2020</vt:lpwstr>
  </property>
  <property fmtid="{D5CDD505-2E9C-101B-9397-08002B2CF9AE}" pid="6" name="MMCOA_PresentationType">
    <vt:lpwstr>Classic16x9</vt:lpwstr>
  </property>
  <property fmtid="{D5CDD505-2E9C-101B-9397-08002B2CF9AE}" pid="7" name="MMCOA_FontSize">
    <vt:lpwstr>Large</vt:lpwstr>
  </property>
  <property fmtid="{D5CDD505-2E9C-101B-9397-08002B2CF9AE}" pid="8" name="MMCOA_SlideStyle">
    <vt:lpwstr>MER2020_Standard</vt:lpwstr>
  </property>
  <property fmtid="{D5CDD505-2E9C-101B-9397-08002B2CF9AE}" pid="9" name="MMCOA_PaletteName">
    <vt:lpwstr>SolidColour-Green</vt:lpwstr>
  </property>
  <property fmtid="{D5CDD505-2E9C-101B-9397-08002B2CF9AE}" pid="10" name="MMCOA_PaletteNumber">
    <vt:lpwstr>256</vt:lpwstr>
  </property>
</Properties>
</file>