
<file path=[Content_Types].xml><?xml version="1.0" encoding="utf-8"?>
<Types xmlns="http://schemas.openxmlformats.org/package/2006/content-types">
  <Default Extension="(null)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00" r:id="rId2"/>
    <p:sldMasterId id="2147483709" r:id="rId3"/>
    <p:sldMasterId id="2147483701" r:id="rId4"/>
    <p:sldMasterId id="2147483730" r:id="rId5"/>
  </p:sldMasterIdLst>
  <p:notesMasterIdLst>
    <p:notesMasterId r:id="rId23"/>
  </p:notesMasterIdLst>
  <p:handoutMasterIdLst>
    <p:handoutMasterId r:id="rId24"/>
  </p:handoutMasterIdLst>
  <p:sldIdLst>
    <p:sldId id="279" r:id="rId6"/>
    <p:sldId id="257" r:id="rId7"/>
    <p:sldId id="258" r:id="rId8"/>
    <p:sldId id="268" r:id="rId9"/>
    <p:sldId id="4195" r:id="rId10"/>
    <p:sldId id="4697" r:id="rId11"/>
    <p:sldId id="4169" r:id="rId12"/>
    <p:sldId id="312" r:id="rId13"/>
    <p:sldId id="256" r:id="rId14"/>
    <p:sldId id="4700" r:id="rId15"/>
    <p:sldId id="4701" r:id="rId16"/>
    <p:sldId id="4702" r:id="rId17"/>
    <p:sldId id="4703" r:id="rId18"/>
    <p:sldId id="266" r:id="rId19"/>
    <p:sldId id="270" r:id="rId20"/>
    <p:sldId id="272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29A"/>
    <a:srgbClr val="AC2299"/>
    <a:srgbClr val="444442"/>
    <a:srgbClr val="29BAA2"/>
    <a:srgbClr val="E3E0DB"/>
    <a:srgbClr val="003765"/>
    <a:srgbClr val="717271"/>
    <a:srgbClr val="007CBB"/>
    <a:srgbClr val="E2E2E2"/>
    <a:srgbClr val="F5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 autoAdjust="0"/>
    <p:restoredTop sz="88904" autoAdjust="0"/>
  </p:normalViewPr>
  <p:slideViewPr>
    <p:cSldViewPr snapToGrid="0" snapToObjects="1">
      <p:cViewPr varScale="1">
        <p:scale>
          <a:sx n="109" d="100"/>
          <a:sy n="109" d="100"/>
        </p:scale>
        <p:origin x="14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5392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7CD7C-1F32-4927-B5CE-92844531E44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EE9D723-A8FF-414E-9747-721F3AD03FEA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228D0809-500D-4138-A7FC-D1EC4EB59BC6}" type="parTrans" cxnId="{B83221BD-D07A-460B-AC27-0BB4EC8ABB5D}">
      <dgm:prSet/>
      <dgm:spPr/>
      <dgm:t>
        <a:bodyPr/>
        <a:lstStyle/>
        <a:p>
          <a:endParaRPr lang="en-US"/>
        </a:p>
      </dgm:t>
    </dgm:pt>
    <dgm:pt modelId="{89C7A637-5C1B-44ED-8180-1D59602A5573}" type="sibTrans" cxnId="{B83221BD-D07A-460B-AC27-0BB4EC8ABB5D}">
      <dgm:prSet/>
      <dgm:spPr/>
      <dgm:t>
        <a:bodyPr/>
        <a:lstStyle/>
        <a:p>
          <a:endParaRPr lang="en-US"/>
        </a:p>
      </dgm:t>
    </dgm:pt>
    <dgm:pt modelId="{B0920DB1-BDF3-4581-B4A0-FEEF40CEFF67}">
      <dgm:prSet phldrT="[Text]"/>
      <dgm:spPr/>
      <dgm:t>
        <a:bodyPr/>
        <a:lstStyle/>
        <a:p>
          <a:r>
            <a:rPr lang="en-US" dirty="0"/>
            <a:t>Source</a:t>
          </a:r>
        </a:p>
      </dgm:t>
    </dgm:pt>
    <dgm:pt modelId="{6B9130FA-4142-4ED7-A39F-A4217E885770}" type="parTrans" cxnId="{57B9B2A1-8C59-4175-8E4E-0AD90B1967F4}">
      <dgm:prSet/>
      <dgm:spPr/>
      <dgm:t>
        <a:bodyPr/>
        <a:lstStyle/>
        <a:p>
          <a:endParaRPr lang="en-US"/>
        </a:p>
      </dgm:t>
    </dgm:pt>
    <dgm:pt modelId="{B2C9BBF3-0073-4973-B411-C8AC5E746770}" type="sibTrans" cxnId="{57B9B2A1-8C59-4175-8E4E-0AD90B1967F4}">
      <dgm:prSet/>
      <dgm:spPr/>
      <dgm:t>
        <a:bodyPr/>
        <a:lstStyle/>
        <a:p>
          <a:endParaRPr lang="en-US"/>
        </a:p>
      </dgm:t>
    </dgm:pt>
    <dgm:pt modelId="{D90341E3-879B-476E-8F79-53DE0C9CD007}">
      <dgm:prSet phldrT="[Text]"/>
      <dgm:spPr/>
      <dgm:t>
        <a:bodyPr/>
        <a:lstStyle/>
        <a:p>
          <a:r>
            <a:rPr lang="en-US" dirty="0"/>
            <a:t>Make</a:t>
          </a:r>
        </a:p>
      </dgm:t>
    </dgm:pt>
    <dgm:pt modelId="{633A3D64-6EA5-4BF8-9407-C637E22F25F6}" type="parTrans" cxnId="{0DC632E6-3CAE-408E-BC07-98DBCE4550E2}">
      <dgm:prSet/>
      <dgm:spPr/>
      <dgm:t>
        <a:bodyPr/>
        <a:lstStyle/>
        <a:p>
          <a:endParaRPr lang="en-US"/>
        </a:p>
      </dgm:t>
    </dgm:pt>
    <dgm:pt modelId="{D224FC94-BE88-4429-998E-A8269B7DF054}" type="sibTrans" cxnId="{0DC632E6-3CAE-408E-BC07-98DBCE4550E2}">
      <dgm:prSet/>
      <dgm:spPr/>
      <dgm:t>
        <a:bodyPr/>
        <a:lstStyle/>
        <a:p>
          <a:endParaRPr lang="en-US"/>
        </a:p>
      </dgm:t>
    </dgm:pt>
    <dgm:pt modelId="{2DA334AD-D632-4D4C-BB0E-5F402396D07A}">
      <dgm:prSet phldrT="[Text]"/>
      <dgm:spPr/>
      <dgm:t>
        <a:bodyPr/>
        <a:lstStyle/>
        <a:p>
          <a:r>
            <a:rPr lang="en-US" dirty="0"/>
            <a:t>Deliver</a:t>
          </a:r>
        </a:p>
      </dgm:t>
    </dgm:pt>
    <dgm:pt modelId="{8BFC619F-B65C-42F9-8D4D-0C333712C3D3}" type="parTrans" cxnId="{D8D7E651-C7B3-4BC1-975B-6B732FDC299B}">
      <dgm:prSet/>
      <dgm:spPr/>
      <dgm:t>
        <a:bodyPr/>
        <a:lstStyle/>
        <a:p>
          <a:endParaRPr lang="en-US"/>
        </a:p>
      </dgm:t>
    </dgm:pt>
    <dgm:pt modelId="{9424F3F1-F878-4E19-875C-3662EF0C0FC6}" type="sibTrans" cxnId="{D8D7E651-C7B3-4BC1-975B-6B732FDC299B}">
      <dgm:prSet/>
      <dgm:spPr/>
      <dgm:t>
        <a:bodyPr/>
        <a:lstStyle/>
        <a:p>
          <a:endParaRPr lang="en-US"/>
        </a:p>
      </dgm:t>
    </dgm:pt>
    <dgm:pt modelId="{C514A0AE-6147-4177-8C8C-707EF9BA0D48}">
      <dgm:prSet phldrT="[Text]"/>
      <dgm:spPr/>
      <dgm:t>
        <a:bodyPr/>
        <a:lstStyle/>
        <a:p>
          <a:r>
            <a:rPr lang="en-US" dirty="0"/>
            <a:t>Return</a:t>
          </a:r>
        </a:p>
      </dgm:t>
    </dgm:pt>
    <dgm:pt modelId="{FC9C65DB-BCA8-447B-BED5-9BD7B757248C}" type="parTrans" cxnId="{BAF4495F-E8A9-4491-A413-9533C72497EC}">
      <dgm:prSet/>
      <dgm:spPr/>
      <dgm:t>
        <a:bodyPr/>
        <a:lstStyle/>
        <a:p>
          <a:endParaRPr lang="en-US"/>
        </a:p>
      </dgm:t>
    </dgm:pt>
    <dgm:pt modelId="{9CA75638-C1C6-407B-9D35-8B7737F0A1EC}" type="sibTrans" cxnId="{BAF4495F-E8A9-4491-A413-9533C72497EC}">
      <dgm:prSet/>
      <dgm:spPr/>
      <dgm:t>
        <a:bodyPr/>
        <a:lstStyle/>
        <a:p>
          <a:endParaRPr lang="en-US"/>
        </a:p>
      </dgm:t>
    </dgm:pt>
    <dgm:pt modelId="{EE41D87F-8973-47CB-A162-FE9B61C41431}" type="pres">
      <dgm:prSet presAssocID="{9727CD7C-1F32-4927-B5CE-92844531E44F}" presName="Name0" presStyleCnt="0">
        <dgm:presLayoutVars>
          <dgm:dir/>
          <dgm:animLvl val="lvl"/>
          <dgm:resizeHandles val="exact"/>
        </dgm:presLayoutVars>
      </dgm:prSet>
      <dgm:spPr/>
    </dgm:pt>
    <dgm:pt modelId="{701E4C4B-5AA1-4C2F-840F-6F96AA469BFA}" type="pres">
      <dgm:prSet presAssocID="{1EE9D723-A8FF-414E-9747-721F3AD03FE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1BF3288-9A5D-4227-B629-393902DA5837}" type="pres">
      <dgm:prSet presAssocID="{89C7A637-5C1B-44ED-8180-1D59602A5573}" presName="parTxOnlySpace" presStyleCnt="0"/>
      <dgm:spPr/>
    </dgm:pt>
    <dgm:pt modelId="{CFF59CBC-2AE3-444A-AAB8-551F36B71AD4}" type="pres">
      <dgm:prSet presAssocID="{B0920DB1-BDF3-4581-B4A0-FEEF40CEFF6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3AD2FBE-3203-4136-9213-3D5BDD9121F6}" type="pres">
      <dgm:prSet presAssocID="{B2C9BBF3-0073-4973-B411-C8AC5E746770}" presName="parTxOnlySpace" presStyleCnt="0"/>
      <dgm:spPr/>
    </dgm:pt>
    <dgm:pt modelId="{011B8D7B-6062-4421-8EEF-96F34F159051}" type="pres">
      <dgm:prSet presAssocID="{D90341E3-879B-476E-8F79-53DE0C9CD00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5FA8DBC-B533-456A-A6C8-82C28D445FB5}" type="pres">
      <dgm:prSet presAssocID="{D224FC94-BE88-4429-998E-A8269B7DF054}" presName="parTxOnlySpace" presStyleCnt="0"/>
      <dgm:spPr/>
    </dgm:pt>
    <dgm:pt modelId="{F22A1D87-7C21-482B-A4A1-751C30BBF843}" type="pres">
      <dgm:prSet presAssocID="{2DA334AD-D632-4D4C-BB0E-5F402396D07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331D5F9-BC84-481D-9ACC-E99A6E55C63F}" type="pres">
      <dgm:prSet presAssocID="{9424F3F1-F878-4E19-875C-3662EF0C0FC6}" presName="parTxOnlySpace" presStyleCnt="0"/>
      <dgm:spPr/>
    </dgm:pt>
    <dgm:pt modelId="{59A56AF5-5761-4B09-B4FF-0351EA6FC2A5}" type="pres">
      <dgm:prSet presAssocID="{C514A0AE-6147-4177-8C8C-707EF9BA0D4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CA5D331-EA94-403A-8A31-D91ABDE5222A}" type="presOf" srcId="{D90341E3-879B-476E-8F79-53DE0C9CD007}" destId="{011B8D7B-6062-4421-8EEF-96F34F159051}" srcOrd="0" destOrd="0" presId="urn:microsoft.com/office/officeart/2005/8/layout/chevron1"/>
    <dgm:cxn modelId="{B3099C50-C877-4E1C-BAE8-DC58A5DA3891}" type="presOf" srcId="{2DA334AD-D632-4D4C-BB0E-5F402396D07A}" destId="{F22A1D87-7C21-482B-A4A1-751C30BBF843}" srcOrd="0" destOrd="0" presId="urn:microsoft.com/office/officeart/2005/8/layout/chevron1"/>
    <dgm:cxn modelId="{D8D7E651-C7B3-4BC1-975B-6B732FDC299B}" srcId="{9727CD7C-1F32-4927-B5CE-92844531E44F}" destId="{2DA334AD-D632-4D4C-BB0E-5F402396D07A}" srcOrd="3" destOrd="0" parTransId="{8BFC619F-B65C-42F9-8D4D-0C333712C3D3}" sibTransId="{9424F3F1-F878-4E19-875C-3662EF0C0FC6}"/>
    <dgm:cxn modelId="{0E84BA5A-4067-435D-8631-D71BDC34A770}" type="presOf" srcId="{B0920DB1-BDF3-4581-B4A0-FEEF40CEFF67}" destId="{CFF59CBC-2AE3-444A-AAB8-551F36B71AD4}" srcOrd="0" destOrd="0" presId="urn:microsoft.com/office/officeart/2005/8/layout/chevron1"/>
    <dgm:cxn modelId="{1617015F-BA9E-4330-9821-7463551C2718}" type="presOf" srcId="{1EE9D723-A8FF-414E-9747-721F3AD03FEA}" destId="{701E4C4B-5AA1-4C2F-840F-6F96AA469BFA}" srcOrd="0" destOrd="0" presId="urn:microsoft.com/office/officeart/2005/8/layout/chevron1"/>
    <dgm:cxn modelId="{BAF4495F-E8A9-4491-A413-9533C72497EC}" srcId="{9727CD7C-1F32-4927-B5CE-92844531E44F}" destId="{C514A0AE-6147-4177-8C8C-707EF9BA0D48}" srcOrd="4" destOrd="0" parTransId="{FC9C65DB-BCA8-447B-BED5-9BD7B757248C}" sibTransId="{9CA75638-C1C6-407B-9D35-8B7737F0A1EC}"/>
    <dgm:cxn modelId="{DE882B9D-69DB-411F-9B79-BB3996260D29}" type="presOf" srcId="{9727CD7C-1F32-4927-B5CE-92844531E44F}" destId="{EE41D87F-8973-47CB-A162-FE9B61C41431}" srcOrd="0" destOrd="0" presId="urn:microsoft.com/office/officeart/2005/8/layout/chevron1"/>
    <dgm:cxn modelId="{57B9B2A1-8C59-4175-8E4E-0AD90B1967F4}" srcId="{9727CD7C-1F32-4927-B5CE-92844531E44F}" destId="{B0920DB1-BDF3-4581-B4A0-FEEF40CEFF67}" srcOrd="1" destOrd="0" parTransId="{6B9130FA-4142-4ED7-A39F-A4217E885770}" sibTransId="{B2C9BBF3-0073-4973-B411-C8AC5E746770}"/>
    <dgm:cxn modelId="{59AAA7BA-3BF9-4E85-A486-49AA90C5FC89}" type="presOf" srcId="{C514A0AE-6147-4177-8C8C-707EF9BA0D48}" destId="{59A56AF5-5761-4B09-B4FF-0351EA6FC2A5}" srcOrd="0" destOrd="0" presId="urn:microsoft.com/office/officeart/2005/8/layout/chevron1"/>
    <dgm:cxn modelId="{B83221BD-D07A-460B-AC27-0BB4EC8ABB5D}" srcId="{9727CD7C-1F32-4927-B5CE-92844531E44F}" destId="{1EE9D723-A8FF-414E-9747-721F3AD03FEA}" srcOrd="0" destOrd="0" parTransId="{228D0809-500D-4138-A7FC-D1EC4EB59BC6}" sibTransId="{89C7A637-5C1B-44ED-8180-1D59602A5573}"/>
    <dgm:cxn modelId="{0DC632E6-3CAE-408E-BC07-98DBCE4550E2}" srcId="{9727CD7C-1F32-4927-B5CE-92844531E44F}" destId="{D90341E3-879B-476E-8F79-53DE0C9CD007}" srcOrd="2" destOrd="0" parTransId="{633A3D64-6EA5-4BF8-9407-C637E22F25F6}" sibTransId="{D224FC94-BE88-4429-998E-A8269B7DF054}"/>
    <dgm:cxn modelId="{AF06C451-CA3E-42F7-AB7E-03C75A454612}" type="presParOf" srcId="{EE41D87F-8973-47CB-A162-FE9B61C41431}" destId="{701E4C4B-5AA1-4C2F-840F-6F96AA469BFA}" srcOrd="0" destOrd="0" presId="urn:microsoft.com/office/officeart/2005/8/layout/chevron1"/>
    <dgm:cxn modelId="{65292E45-5617-4157-AFEA-FFCE9FBD6A88}" type="presParOf" srcId="{EE41D87F-8973-47CB-A162-FE9B61C41431}" destId="{B1BF3288-9A5D-4227-B629-393902DA5837}" srcOrd="1" destOrd="0" presId="urn:microsoft.com/office/officeart/2005/8/layout/chevron1"/>
    <dgm:cxn modelId="{3FD6635D-8A5A-45B9-B8E1-62695944D750}" type="presParOf" srcId="{EE41D87F-8973-47CB-A162-FE9B61C41431}" destId="{CFF59CBC-2AE3-444A-AAB8-551F36B71AD4}" srcOrd="2" destOrd="0" presId="urn:microsoft.com/office/officeart/2005/8/layout/chevron1"/>
    <dgm:cxn modelId="{E80DEBCE-014E-4F02-8265-27269D6B6938}" type="presParOf" srcId="{EE41D87F-8973-47CB-A162-FE9B61C41431}" destId="{83AD2FBE-3203-4136-9213-3D5BDD9121F6}" srcOrd="3" destOrd="0" presId="urn:microsoft.com/office/officeart/2005/8/layout/chevron1"/>
    <dgm:cxn modelId="{CD7079D2-8E4A-41EF-ADAE-D9C2B0EDF022}" type="presParOf" srcId="{EE41D87F-8973-47CB-A162-FE9B61C41431}" destId="{011B8D7B-6062-4421-8EEF-96F34F159051}" srcOrd="4" destOrd="0" presId="urn:microsoft.com/office/officeart/2005/8/layout/chevron1"/>
    <dgm:cxn modelId="{1DA5A2F9-52FE-40D4-811E-246AC19A594E}" type="presParOf" srcId="{EE41D87F-8973-47CB-A162-FE9B61C41431}" destId="{E5FA8DBC-B533-456A-A6C8-82C28D445FB5}" srcOrd="5" destOrd="0" presId="urn:microsoft.com/office/officeart/2005/8/layout/chevron1"/>
    <dgm:cxn modelId="{DD8D7977-550C-44C1-9EA6-09D34BF79DDE}" type="presParOf" srcId="{EE41D87F-8973-47CB-A162-FE9B61C41431}" destId="{F22A1D87-7C21-482B-A4A1-751C30BBF843}" srcOrd="6" destOrd="0" presId="urn:microsoft.com/office/officeart/2005/8/layout/chevron1"/>
    <dgm:cxn modelId="{79063EF3-D1B2-42E9-8308-229DD7FC1FB1}" type="presParOf" srcId="{EE41D87F-8973-47CB-A162-FE9B61C41431}" destId="{B331D5F9-BC84-481D-9ACC-E99A6E55C63F}" srcOrd="7" destOrd="0" presId="urn:microsoft.com/office/officeart/2005/8/layout/chevron1"/>
    <dgm:cxn modelId="{1EEB963F-0EFC-4BD7-86F0-B2A32AD4413D}" type="presParOf" srcId="{EE41D87F-8973-47CB-A162-FE9B61C41431}" destId="{59A56AF5-5761-4B09-B4FF-0351EA6FC2A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3A997-9482-45BA-8D57-531D9C7BC6BD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E40E0431-7537-4787-A29C-C8C3E0791182}">
      <dgm:prSet phldrT="[Text]"/>
      <dgm:spPr/>
      <dgm:t>
        <a:bodyPr/>
        <a:lstStyle/>
        <a:p>
          <a:r>
            <a:rPr lang="en-US" dirty="0"/>
            <a:t>Enable</a:t>
          </a:r>
        </a:p>
      </dgm:t>
    </dgm:pt>
    <dgm:pt modelId="{CF86CC92-5AF1-48A7-9F54-EA247B9AF963}" type="parTrans" cxnId="{551D2DF8-4E2D-45D0-9A4C-156AC70DC9CE}">
      <dgm:prSet/>
      <dgm:spPr/>
      <dgm:t>
        <a:bodyPr/>
        <a:lstStyle/>
        <a:p>
          <a:endParaRPr lang="en-US"/>
        </a:p>
      </dgm:t>
    </dgm:pt>
    <dgm:pt modelId="{5145E6DF-949A-4219-9278-35A620435A43}" type="sibTrans" cxnId="{551D2DF8-4E2D-45D0-9A4C-156AC70DC9CE}">
      <dgm:prSet/>
      <dgm:spPr/>
      <dgm:t>
        <a:bodyPr/>
        <a:lstStyle/>
        <a:p>
          <a:endParaRPr lang="en-US"/>
        </a:p>
      </dgm:t>
    </dgm:pt>
    <dgm:pt modelId="{95A7440F-E57B-4E06-AE43-5F1A6917A671}" type="pres">
      <dgm:prSet presAssocID="{61F3A997-9482-45BA-8D57-531D9C7BC6BD}" presName="Name0" presStyleCnt="0">
        <dgm:presLayoutVars>
          <dgm:dir/>
          <dgm:animLvl val="lvl"/>
          <dgm:resizeHandles val="exact"/>
        </dgm:presLayoutVars>
      </dgm:prSet>
      <dgm:spPr/>
    </dgm:pt>
    <dgm:pt modelId="{5A14C4FA-B105-4798-B7D2-2D6C4B090333}" type="pres">
      <dgm:prSet presAssocID="{E40E0431-7537-4787-A29C-C8C3E0791182}" presName="parTxOnly" presStyleLbl="node1" presStyleIdx="0" presStyleCnt="1" custLinFactY="-17941" custLinFactNeighborX="-193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57B1ACBD-8E0C-4A9C-894D-FD04F2627555}" type="presOf" srcId="{E40E0431-7537-4787-A29C-C8C3E0791182}" destId="{5A14C4FA-B105-4798-B7D2-2D6C4B090333}" srcOrd="0" destOrd="0" presId="urn:microsoft.com/office/officeart/2005/8/layout/chevron1"/>
    <dgm:cxn modelId="{AA10D7EB-D0C1-4044-8B74-A57EBAB8B157}" type="presOf" srcId="{61F3A997-9482-45BA-8D57-531D9C7BC6BD}" destId="{95A7440F-E57B-4E06-AE43-5F1A6917A671}" srcOrd="0" destOrd="0" presId="urn:microsoft.com/office/officeart/2005/8/layout/chevron1"/>
    <dgm:cxn modelId="{551D2DF8-4E2D-45D0-9A4C-156AC70DC9CE}" srcId="{61F3A997-9482-45BA-8D57-531D9C7BC6BD}" destId="{E40E0431-7537-4787-A29C-C8C3E0791182}" srcOrd="0" destOrd="0" parTransId="{CF86CC92-5AF1-48A7-9F54-EA247B9AF963}" sibTransId="{5145E6DF-949A-4219-9278-35A620435A43}"/>
    <dgm:cxn modelId="{7FEA6E4D-83B3-4BD6-80C4-9517E11DEA73}" type="presParOf" srcId="{95A7440F-E57B-4E06-AE43-5F1A6917A671}" destId="{5A14C4FA-B105-4798-B7D2-2D6C4B09033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E4C4B-5AA1-4C2F-840F-6F96AA469BFA}">
      <dsp:nvSpPr>
        <dsp:cNvPr id="0" name=""/>
        <dsp:cNvSpPr/>
      </dsp:nvSpPr>
      <dsp:spPr>
        <a:xfrm>
          <a:off x="2069" y="0"/>
          <a:ext cx="1842035" cy="29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Plan</a:t>
          </a:r>
        </a:p>
      </dsp:txBody>
      <dsp:txXfrm>
        <a:off x="149643" y="0"/>
        <a:ext cx="1546887" cy="295148"/>
      </dsp:txXfrm>
    </dsp:sp>
    <dsp:sp modelId="{CFF59CBC-2AE3-444A-AAB8-551F36B71AD4}">
      <dsp:nvSpPr>
        <dsp:cNvPr id="0" name=""/>
        <dsp:cNvSpPr/>
      </dsp:nvSpPr>
      <dsp:spPr>
        <a:xfrm>
          <a:off x="1659901" y="0"/>
          <a:ext cx="1842035" cy="29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Source</a:t>
          </a:r>
        </a:p>
      </dsp:txBody>
      <dsp:txXfrm>
        <a:off x="1807475" y="0"/>
        <a:ext cx="1546887" cy="295148"/>
      </dsp:txXfrm>
    </dsp:sp>
    <dsp:sp modelId="{011B8D7B-6062-4421-8EEF-96F34F159051}">
      <dsp:nvSpPr>
        <dsp:cNvPr id="0" name=""/>
        <dsp:cNvSpPr/>
      </dsp:nvSpPr>
      <dsp:spPr>
        <a:xfrm>
          <a:off x="3317734" y="0"/>
          <a:ext cx="1842035" cy="29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Make</a:t>
          </a:r>
        </a:p>
      </dsp:txBody>
      <dsp:txXfrm>
        <a:off x="3465308" y="0"/>
        <a:ext cx="1546887" cy="295148"/>
      </dsp:txXfrm>
    </dsp:sp>
    <dsp:sp modelId="{F22A1D87-7C21-482B-A4A1-751C30BBF843}">
      <dsp:nvSpPr>
        <dsp:cNvPr id="0" name=""/>
        <dsp:cNvSpPr/>
      </dsp:nvSpPr>
      <dsp:spPr>
        <a:xfrm>
          <a:off x="4975566" y="0"/>
          <a:ext cx="1842035" cy="29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Deliver</a:t>
          </a:r>
        </a:p>
      </dsp:txBody>
      <dsp:txXfrm>
        <a:off x="5123140" y="0"/>
        <a:ext cx="1546887" cy="295148"/>
      </dsp:txXfrm>
    </dsp:sp>
    <dsp:sp modelId="{59A56AF5-5761-4B09-B4FF-0351EA6FC2A5}">
      <dsp:nvSpPr>
        <dsp:cNvPr id="0" name=""/>
        <dsp:cNvSpPr/>
      </dsp:nvSpPr>
      <dsp:spPr>
        <a:xfrm>
          <a:off x="6633398" y="0"/>
          <a:ext cx="1842035" cy="29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Return</a:t>
          </a:r>
        </a:p>
      </dsp:txBody>
      <dsp:txXfrm>
        <a:off x="6780972" y="0"/>
        <a:ext cx="1546887" cy="295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4C4FA-B105-4798-B7D2-2D6C4B090333}">
      <dsp:nvSpPr>
        <dsp:cNvPr id="0" name=""/>
        <dsp:cNvSpPr/>
      </dsp:nvSpPr>
      <dsp:spPr>
        <a:xfrm>
          <a:off x="0" y="0"/>
          <a:ext cx="8469225" cy="6140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Enable</a:t>
          </a:r>
        </a:p>
      </dsp:txBody>
      <dsp:txXfrm>
        <a:off x="307007" y="0"/>
        <a:ext cx="7855212" cy="614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A41A4-9AC1-1C44-8FF7-AFCF9EB53B7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4FD0F-1CC7-1949-A0DF-38E56638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89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9B1A5-C4E7-8246-81F7-43B2712695CC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266DA-4FF9-AA4C-ACFB-FC1A0C49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6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05F2-C476-4102-888F-0556BE6B4F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(null)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F13A3F-A72D-AD43-907E-1E92FEC628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7239" y="2975968"/>
            <a:ext cx="7495477" cy="1178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i="0" kern="1200" baseline="0" dirty="0" smtClean="0">
                <a:solidFill>
                  <a:srgbClr val="AC229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PRESENTATION TITLE. ALL CAPS. TWO LINES.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A215C-8C0A-1743-B136-036B15B20D75}"/>
              </a:ext>
            </a:extLst>
          </p:cNvPr>
          <p:cNvSpPr txBox="1"/>
          <p:nvPr userDrawn="1"/>
        </p:nvSpPr>
        <p:spPr>
          <a:xfrm>
            <a:off x="397239" y="4283242"/>
            <a:ext cx="6412635" cy="4331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400" b="1" dirty="0">
              <a:solidFill>
                <a:srgbClr val="00376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15F69-76BC-4B4C-A7EE-4B2335151460}"/>
              </a:ext>
            </a:extLst>
          </p:cNvPr>
          <p:cNvSpPr txBox="1"/>
          <p:nvPr userDrawn="1"/>
        </p:nvSpPr>
        <p:spPr>
          <a:xfrm>
            <a:off x="397239" y="5558589"/>
            <a:ext cx="6027624" cy="5293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400" b="1" dirty="0">
              <a:solidFill>
                <a:srgbClr val="31B29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60848"/>
            <a:ext cx="7886700" cy="3222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u="none" baseline="0">
                <a:solidFill>
                  <a:srgbClr val="31B29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Intro. Font: Arial Bold 16pt. One Line Only.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1583111"/>
            <a:ext cx="7886700" cy="2772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body text. Font: Arial 14pt.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1DB83-A958-3846-8F28-7B74D2E3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599" y="1842247"/>
            <a:ext cx="887505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10B109D-619A-B24C-B59B-50B420BDDD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>
                <a:solidFill>
                  <a:srgbClr val="AC229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113795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1155728"/>
            <a:ext cx="7886700" cy="2772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body text. Font: Arial 14pt.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1DB83-A958-3846-8F28-7B74D2E3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599" y="1842247"/>
            <a:ext cx="887505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61926E-2859-494F-A876-98DC8C0D1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>
                <a:solidFill>
                  <a:srgbClr val="AC229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304959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58498" y="193208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58498" y="1680393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958498" y="212542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958498" y="232080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14" name="Picture Placeholder 36"/>
          <p:cNvSpPr>
            <a:spLocks noGrp="1"/>
          </p:cNvSpPr>
          <p:nvPr>
            <p:ph type="pic" sz="quarter" idx="18" hasCustomPrompt="1"/>
          </p:nvPr>
        </p:nvSpPr>
        <p:spPr>
          <a:xfrm>
            <a:off x="585383" y="1680394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078211" y="193208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6078211" y="1680393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62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078211" y="212542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63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078211" y="232080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64" name="Picture Placeholder 36"/>
          <p:cNvSpPr>
            <a:spLocks noGrp="1"/>
          </p:cNvSpPr>
          <p:nvPr>
            <p:ph type="pic" sz="quarter" idx="23" hasCustomPrompt="1"/>
          </p:nvPr>
        </p:nvSpPr>
        <p:spPr>
          <a:xfrm>
            <a:off x="4705096" y="1680394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65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1958498" y="3928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Proxima Nova Light" panose="02000506030000020004" pitchFamily="2" charset="0"/>
                <a:ea typeface="Proxima Nova Light" panose="02000506030000020004" pitchFamily="2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58498" y="3676341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444442"/>
                </a:solidFill>
                <a:latin typeface="Proxima Nova" panose="02000506030000020004" pitchFamily="2" charset="0"/>
                <a:ea typeface="Proxima Nova" panose="02000506030000020004" pitchFamily="2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6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958498" y="412137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Proxima Nova Light" panose="02000506030000020004" pitchFamily="2" charset="0"/>
                <a:ea typeface="Proxima Nova Light" panose="02000506030000020004" pitchFamily="2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958498" y="431675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Proxima Nova Light" panose="02000506030000020004" pitchFamily="2" charset="0"/>
                <a:ea typeface="Proxima Nova Light" panose="02000506030000020004" pitchFamily="2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69" name="Picture Placeholder 36"/>
          <p:cNvSpPr>
            <a:spLocks noGrp="1"/>
          </p:cNvSpPr>
          <p:nvPr>
            <p:ph type="pic" sz="quarter" idx="28" hasCustomPrompt="1"/>
          </p:nvPr>
        </p:nvSpPr>
        <p:spPr>
          <a:xfrm>
            <a:off x="585383" y="3676342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70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6078211" y="3928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7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078211" y="3676341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6078211" y="412137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Phone</a:t>
            </a:r>
          </a:p>
        </p:txBody>
      </p:sp>
      <p:sp>
        <p:nvSpPr>
          <p:cNvPr id="73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6078211" y="431675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4444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74" name="Picture Placeholder 36"/>
          <p:cNvSpPr>
            <a:spLocks noGrp="1"/>
          </p:cNvSpPr>
          <p:nvPr>
            <p:ph type="pic" sz="quarter" idx="33" hasCustomPrompt="1"/>
          </p:nvPr>
        </p:nvSpPr>
        <p:spPr>
          <a:xfrm>
            <a:off x="4705096" y="3676342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</p:spTree>
    <p:extLst>
      <p:ext uri="{BB962C8B-B14F-4D97-AF65-F5344CB8AC3E}">
        <p14:creationId xmlns:p14="http://schemas.microsoft.com/office/powerpoint/2010/main" val="749481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41FFA-F7C5-5E47-9123-441FBF405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203" b="20145"/>
          <a:stretch/>
        </p:blipFill>
        <p:spPr>
          <a:xfrm>
            <a:off x="69574" y="1162878"/>
            <a:ext cx="8875059" cy="45024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089B9A5-DADF-1F46-B4FB-21DCC214A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77829" y="6161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1186C4-0D2F-A946-8552-DA8E39FB01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3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8AB8E-CBFD-474E-9281-6A1CAB8375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3176" y="3112338"/>
            <a:ext cx="8625030" cy="1178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i="0" kern="1200" spc="-150" baseline="0" dirty="0" smtClean="0">
                <a:solidFill>
                  <a:srgbClr val="AC229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D65DE9DE-E176-4146-8D87-3B3D3A8770A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404163" y="1932824"/>
            <a:ext cx="1739837" cy="4422042"/>
          </a:xfrm>
          <a:custGeom>
            <a:avLst/>
            <a:gdLst>
              <a:gd name="connsiteX0" fmla="*/ 0 w 2698649"/>
              <a:gd name="connsiteY0" fmla="*/ 0 h 5144252"/>
              <a:gd name="connsiteX1" fmla="*/ 2698649 w 2698649"/>
              <a:gd name="connsiteY1" fmla="*/ 0 h 5144252"/>
              <a:gd name="connsiteX2" fmla="*/ 0 w 2698649"/>
              <a:gd name="connsiteY2" fmla="*/ 5144252 h 514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649" h="5144252">
                <a:moveTo>
                  <a:pt x="0" y="0"/>
                </a:moveTo>
                <a:lnTo>
                  <a:pt x="2698649" y="0"/>
                </a:lnTo>
                <a:lnTo>
                  <a:pt x="0" y="51442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0D84433-487D-F74D-88A8-0219C62DA96E}"/>
              </a:ext>
            </a:extLst>
          </p:cNvPr>
          <p:cNvSpPr/>
          <p:nvPr userDrawn="1"/>
        </p:nvSpPr>
        <p:spPr>
          <a:xfrm>
            <a:off x="1" y="-12079"/>
            <a:ext cx="9143999" cy="6870081"/>
          </a:xfrm>
          <a:custGeom>
            <a:avLst/>
            <a:gdLst>
              <a:gd name="connsiteX0" fmla="*/ 6047183 w 12191999"/>
              <a:gd name="connsiteY0" fmla="*/ 0 h 6870081"/>
              <a:gd name="connsiteX1" fmla="*/ 6535224 w 12191999"/>
              <a:gd name="connsiteY1" fmla="*/ 0 h 6870081"/>
              <a:gd name="connsiteX2" fmla="*/ 11703957 w 12191999"/>
              <a:gd name="connsiteY2" fmla="*/ 0 h 6870081"/>
              <a:gd name="connsiteX3" fmla="*/ 12191999 w 12191999"/>
              <a:gd name="connsiteY3" fmla="*/ 0 h 6870081"/>
              <a:gd name="connsiteX4" fmla="*/ 12191999 w 12191999"/>
              <a:gd name="connsiteY4" fmla="*/ 2203457 h 6870081"/>
              <a:gd name="connsiteX5" fmla="*/ 9739781 w 12191999"/>
              <a:gd name="connsiteY5" fmla="*/ 6870081 h 6870081"/>
              <a:gd name="connsiteX6" fmla="*/ 9251739 w 12191999"/>
              <a:gd name="connsiteY6" fmla="*/ 6870081 h 6870081"/>
              <a:gd name="connsiteX7" fmla="*/ 2925135 w 12191999"/>
              <a:gd name="connsiteY7" fmla="*/ 6870081 h 6870081"/>
              <a:gd name="connsiteX8" fmla="*/ 2437093 w 12191999"/>
              <a:gd name="connsiteY8" fmla="*/ 6870081 h 6870081"/>
              <a:gd name="connsiteX9" fmla="*/ 2437094 w 12191999"/>
              <a:gd name="connsiteY9" fmla="*/ 6870079 h 6870081"/>
              <a:gd name="connsiteX10" fmla="*/ 0 w 12191999"/>
              <a:gd name="connsiteY10" fmla="*/ 6870079 h 6870081"/>
              <a:gd name="connsiteX11" fmla="*/ 0 w 12191999"/>
              <a:gd name="connsiteY11" fmla="*/ 1880918 h 6870081"/>
              <a:gd name="connsiteX12" fmla="*/ 5058798 w 12191999"/>
              <a:gd name="connsiteY12" fmla="*/ 1880918 h 687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70081">
                <a:moveTo>
                  <a:pt x="6047183" y="0"/>
                </a:moveTo>
                <a:lnTo>
                  <a:pt x="6535224" y="0"/>
                </a:lnTo>
                <a:lnTo>
                  <a:pt x="11703957" y="0"/>
                </a:lnTo>
                <a:lnTo>
                  <a:pt x="12191999" y="0"/>
                </a:lnTo>
                <a:lnTo>
                  <a:pt x="12191999" y="2203457"/>
                </a:lnTo>
                <a:lnTo>
                  <a:pt x="9739781" y="6870081"/>
                </a:lnTo>
                <a:lnTo>
                  <a:pt x="9251739" y="6870081"/>
                </a:lnTo>
                <a:lnTo>
                  <a:pt x="2925135" y="6870081"/>
                </a:lnTo>
                <a:lnTo>
                  <a:pt x="2437093" y="6870081"/>
                </a:lnTo>
                <a:lnTo>
                  <a:pt x="2437094" y="6870079"/>
                </a:lnTo>
                <a:lnTo>
                  <a:pt x="0" y="6870079"/>
                </a:lnTo>
                <a:lnTo>
                  <a:pt x="0" y="1880918"/>
                </a:lnTo>
                <a:lnTo>
                  <a:pt x="5058798" y="18809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28D51-87ED-6B41-A2B6-E3440ADA5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828" y="2425148"/>
            <a:ext cx="8019491" cy="1455404"/>
          </a:xfrm>
        </p:spPr>
        <p:txBody>
          <a:bodyPr lIns="0" rIns="0" anchor="b">
            <a:noAutofit/>
          </a:bodyPr>
          <a:lstStyle>
            <a:lvl1pPr algn="l">
              <a:spcBef>
                <a:spcPts val="0"/>
              </a:spcBef>
              <a:defRPr sz="33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6860A-EAE0-794D-9F32-0B106F912F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828" y="3866612"/>
            <a:ext cx="7633235" cy="912781"/>
          </a:xfrm>
        </p:spPr>
        <p:txBody>
          <a:bodyPr lIns="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64FDB8-77DE-1A4E-BCF7-2BAB6A11AA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827" y="5034512"/>
            <a:ext cx="4720829" cy="477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 marL="158353" indent="0">
              <a:buNone/>
              <a:defRPr/>
            </a:lvl2pPr>
            <a:lvl3pPr marL="327422" indent="0">
              <a:buNone/>
              <a:defRPr/>
            </a:lvl3pPr>
            <a:lvl4pPr marL="495300" indent="0">
              <a:buNone/>
              <a:defRPr/>
            </a:lvl4pPr>
            <a:lvl5pPr marL="654844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7E46D96-AEB1-034A-97AF-86815CC16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827" y="5539127"/>
            <a:ext cx="4720829" cy="47742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158353" indent="0">
              <a:buNone/>
              <a:defRPr/>
            </a:lvl2pPr>
            <a:lvl3pPr marL="327422" indent="0">
              <a:buNone/>
              <a:defRPr/>
            </a:lvl3pPr>
            <a:lvl4pPr marL="495300" indent="0">
              <a:buNone/>
              <a:defRPr/>
            </a:lvl4pPr>
            <a:lvl5pPr marL="654844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AC1CE19-B541-1748-9FE2-1D9776297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27" y="6336162"/>
            <a:ext cx="1714500" cy="271387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50" cap="none" baseline="0">
                <a:solidFill>
                  <a:schemeClr val="bg1"/>
                </a:solidFill>
              </a:defRPr>
            </a:lvl1pPr>
            <a:lvl2pPr marL="158353" indent="0">
              <a:buNone/>
              <a:defRPr/>
            </a:lvl2pPr>
            <a:lvl3pPr marL="327422" indent="0">
              <a:buNone/>
              <a:defRPr/>
            </a:lvl3pPr>
            <a:lvl4pPr marL="495300" indent="0">
              <a:buNone/>
              <a:defRPr/>
            </a:lvl4pPr>
            <a:lvl5pPr marL="654844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7CA4BB-8F3B-F843-88E5-A4B73E6A7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01" y="614806"/>
            <a:ext cx="3183303" cy="6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8429-8B82-E94E-93BB-F27E6FBF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072C4-1F91-7849-BDED-10EDD65CA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891" y="1232035"/>
            <a:ext cx="6558678" cy="26546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158353" indent="0">
              <a:buNone/>
              <a:defRPr/>
            </a:lvl2pPr>
            <a:lvl3pPr marL="327422" indent="0">
              <a:buNone/>
              <a:defRPr/>
            </a:lvl3pPr>
            <a:lvl4pPr marL="495300" indent="0">
              <a:buNone/>
              <a:defRPr/>
            </a:lvl4pPr>
            <a:lvl5pPr marL="65484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E35C41-0DA8-4F41-9201-425B62DB3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43700"/>
            <a:ext cx="91440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6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of Contents w/intr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143872"/>
            <a:ext cx="8221662" cy="7067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Font typeface="+mj-lt"/>
              <a:buNone/>
              <a:defRPr sz="1350" baseline="0"/>
            </a:lvl1pPr>
          </a:lstStyle>
          <a:p>
            <a:pPr lvl="0"/>
            <a:r>
              <a:rPr lang="en-US"/>
              <a:t>Introductory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2913" y="2080384"/>
            <a:ext cx="8221662" cy="4082295"/>
          </a:xfrm>
        </p:spPr>
        <p:txBody>
          <a:bodyPr>
            <a:normAutofit/>
          </a:bodyPr>
          <a:lstStyle>
            <a:lvl1pPr marL="257175" indent="-257175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0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51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d Title Slide">
    <p:bg>
      <p:bgPr>
        <a:solidFill>
          <a:srgbClr val="E71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1CCB9F-BBC9-42D6-9C2F-754562540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633419" y="1795754"/>
            <a:ext cx="1510582" cy="4389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91B518-4F55-4166-888C-492006813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3" y="536779"/>
            <a:ext cx="813767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3D8F0-DAB5-4F26-B4BC-101D9F8CE9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26" y="5468112"/>
            <a:ext cx="1626475" cy="13898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6196A5B-02C3-4D24-B356-2CBEA43EA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483" y="2104482"/>
            <a:ext cx="6858000" cy="2214563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0E1BC9F-2A07-448D-A568-4DE75DCACF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998" y="5715000"/>
            <a:ext cx="6229350" cy="6858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173831" indent="0">
              <a:buNone/>
              <a:defRPr/>
            </a:lvl2pPr>
            <a:lvl3pPr marL="342900" indent="0">
              <a:buNone/>
              <a:defRPr/>
            </a:lvl3pPr>
            <a:lvl4pPr marL="517922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0C96D1-9BB5-47C1-B4C7-BC4A8F581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998" y="4364039"/>
            <a:ext cx="6858000" cy="1254247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81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A559-7910-47A0-9614-3AD67495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18DC5-F0F2-460E-AC75-60388117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1654B-6155-43D8-B609-03CF7516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5B79-6083-4E27-B29D-CB1CF82EBE3C}" type="datetime4">
              <a:rPr lang="en-US" smtClean="0"/>
              <a:t>July 17,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6D407-8CB2-4F98-B75D-66ED5B02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PRIVILEGED and CONFIDENTIAL and/or ATTORNEY WORK PRODUCT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557BE-20A2-434B-AAF8-40FA12C1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537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30841E-DD05-974A-8CA8-98F99D66DEC1}"/>
              </a:ext>
            </a:extLst>
          </p:cNvPr>
          <p:cNvSpPr/>
          <p:nvPr userDrawn="1"/>
        </p:nvSpPr>
        <p:spPr>
          <a:xfrm>
            <a:off x="-193931" y="1178410"/>
            <a:ext cx="9637295" cy="720687"/>
          </a:xfrm>
          <a:prstGeom prst="rect">
            <a:avLst/>
          </a:prstGeom>
          <a:solidFill>
            <a:srgbClr val="31B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2ED90F-B4C5-5748-A347-867BF92B214E}"/>
              </a:ext>
            </a:extLst>
          </p:cNvPr>
          <p:cNvCxnSpPr/>
          <p:nvPr userDrawn="1"/>
        </p:nvCxnSpPr>
        <p:spPr>
          <a:xfrm>
            <a:off x="559337" y="2721940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7057B6-0FEB-4C45-8C05-EE09477DB28A}"/>
              </a:ext>
            </a:extLst>
          </p:cNvPr>
          <p:cNvCxnSpPr/>
          <p:nvPr userDrawn="1"/>
        </p:nvCxnSpPr>
        <p:spPr>
          <a:xfrm>
            <a:off x="559337" y="3508993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7DBC98-1A9D-8A40-9A86-ECC31A635BA3}"/>
              </a:ext>
            </a:extLst>
          </p:cNvPr>
          <p:cNvCxnSpPr/>
          <p:nvPr userDrawn="1"/>
        </p:nvCxnSpPr>
        <p:spPr>
          <a:xfrm>
            <a:off x="559337" y="4296046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E1C90D-AC34-9E43-8405-A7E7DE9BF45F}"/>
              </a:ext>
            </a:extLst>
          </p:cNvPr>
          <p:cNvCxnSpPr/>
          <p:nvPr userDrawn="1"/>
        </p:nvCxnSpPr>
        <p:spPr>
          <a:xfrm>
            <a:off x="559337" y="5083099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D975C9-6052-B44D-83F4-C1E7E9CC5D37}"/>
              </a:ext>
            </a:extLst>
          </p:cNvPr>
          <p:cNvCxnSpPr/>
          <p:nvPr userDrawn="1"/>
        </p:nvCxnSpPr>
        <p:spPr>
          <a:xfrm>
            <a:off x="559337" y="5901805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5F596FD-B63A-244A-8E49-8D8DE45E4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338" y="2118879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862CE2-A5B4-B943-A00C-6D923BE7FF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2210" y="1361220"/>
            <a:ext cx="1162878" cy="358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lang="en-US" sz="1600" b="1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r">
              <a:buNone/>
              <a:defRPr lang="en-US" sz="16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1</a:t>
            </a:r>
          </a:p>
          <a:p>
            <a:pPr lvl="1"/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2DC62BA-5D06-4440-8A0C-F57F64C42E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335" y="1365725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CB992E7-4C8A-AE4F-840F-7A4F533B6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2210" y="2132752"/>
            <a:ext cx="1162878" cy="38650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C8C749F-7584-2145-A937-0799D9496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2210" y="2932597"/>
            <a:ext cx="1162878" cy="38650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0AD7EFA-2E1C-874D-A9ED-785F200C0F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2210" y="3732442"/>
            <a:ext cx="1162878" cy="38650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C77B1E3-F2BD-5E4E-B108-B44A66B3B1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2210" y="4532287"/>
            <a:ext cx="1162878" cy="38650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EA085DE-4A17-D943-88F7-EFFCD056C8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2210" y="5332130"/>
            <a:ext cx="1162878" cy="386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C3E37A3B-4628-3142-89FA-199FADF548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337" y="2945849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C07222-F6A9-C040-8BFB-EE592C8838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338" y="3754096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B227D1D-2D43-6841-BB2F-26FE912F67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337" y="4552264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BC641A5-8F3C-B54C-9AE1-FB3EEEBCAA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336" y="5360511"/>
            <a:ext cx="587128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D6EE8D-711B-3347-A946-5AFE9808FF09}"/>
              </a:ext>
            </a:extLst>
          </p:cNvPr>
          <p:cNvCxnSpPr/>
          <p:nvPr userDrawn="1"/>
        </p:nvCxnSpPr>
        <p:spPr>
          <a:xfrm>
            <a:off x="559337" y="1899782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(null)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5B7CE6-838B-7A4E-BAA8-C56BAEDF666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-449843"/>
            <a:ext cx="9837019" cy="7601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996CB-1106-D942-91A4-465522CFA80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rot="173203">
            <a:off x="1934815" y="1491714"/>
            <a:ext cx="7830842" cy="605110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622265" y="66063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59B1308-39D2-3845-943E-6789355A224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15599" y="1842247"/>
            <a:ext cx="8875059" cy="6858000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B55B275B-535E-7046-B79C-A0904000DC04}"/>
              </a:ext>
            </a:extLst>
          </p:cNvPr>
          <p:cNvSpPr txBox="1">
            <a:spLocks/>
          </p:cNvSpPr>
          <p:nvPr userDrawn="1"/>
        </p:nvSpPr>
        <p:spPr>
          <a:xfrm>
            <a:off x="383099" y="6146767"/>
            <a:ext cx="4511630" cy="39528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baseline="0">
                <a:solidFill>
                  <a:srgbClr val="444442"/>
                </a:solidFill>
                <a:latin typeface="Univia Pro Book" pitchFamily="2" charset="77"/>
                <a:ea typeface="Univia Pro Book" pitchFamily="2" charset="77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In</a:t>
            </a:r>
            <a:r>
              <a:rPr lang="en-US" dirty="0">
                <a:solidFill>
                  <a:srgbClr val="29BAA2"/>
                </a:solidFill>
              </a:rPr>
              <a:t>nova</a:t>
            </a:r>
            <a:r>
              <a:rPr lang="en-US" dirty="0"/>
              <a:t>tion lives here</a:t>
            </a:r>
          </a:p>
        </p:txBody>
      </p:sp>
    </p:spTree>
    <p:extLst>
      <p:ext uri="{BB962C8B-B14F-4D97-AF65-F5344CB8AC3E}">
        <p14:creationId xmlns:p14="http://schemas.microsoft.com/office/powerpoint/2010/main" val="828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622265" y="66063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471C79D-1E33-804B-BEB6-DF61C6EB2A14}"/>
              </a:ext>
            </a:extLst>
          </p:cNvPr>
          <p:cNvSpPr txBox="1">
            <a:spLocks/>
          </p:cNvSpPr>
          <p:nvPr userDrawn="1"/>
        </p:nvSpPr>
        <p:spPr>
          <a:xfrm>
            <a:off x="383099" y="6146767"/>
            <a:ext cx="4511630" cy="39528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baseline="0">
                <a:solidFill>
                  <a:srgbClr val="444442"/>
                </a:solidFill>
                <a:latin typeface="Univia Pro Book" pitchFamily="2" charset="77"/>
                <a:ea typeface="Univia Pro Book" pitchFamily="2" charset="77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In</a:t>
            </a:r>
            <a:r>
              <a:rPr lang="en-US" dirty="0">
                <a:solidFill>
                  <a:srgbClr val="29BAA2"/>
                </a:solidFill>
              </a:rPr>
              <a:t>nova</a:t>
            </a:r>
            <a:r>
              <a:rPr lang="en-US" dirty="0"/>
              <a:t>tion lives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65E71A-81C0-E244-9590-4F1F105DE402}"/>
              </a:ext>
            </a:extLst>
          </p:cNvPr>
          <p:cNvSpPr txBox="1">
            <a:spLocks/>
          </p:cNvSpPr>
          <p:nvPr userDrawn="1"/>
        </p:nvSpPr>
        <p:spPr>
          <a:xfrm>
            <a:off x="457200" y="365760"/>
            <a:ext cx="7886700" cy="47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spc="-150" dirty="0">
                <a:solidFill>
                  <a:srgbClr val="AC2299"/>
                </a:solidFill>
              </a:rPr>
              <a:t>AGENDA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BD6423D-8626-B84C-BB1A-31BCA0B880CF}"/>
              </a:ext>
            </a:extLst>
          </p:cNvPr>
          <p:cNvSpPr txBox="1">
            <a:spLocks/>
          </p:cNvSpPr>
          <p:nvPr userDrawn="1"/>
        </p:nvSpPr>
        <p:spPr>
          <a:xfrm>
            <a:off x="6647688" y="61315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6EED7-13ED-A84C-94B9-BBA662EE9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A61D50-5CD3-9A4E-9AFE-6BDEB28CEA6B}"/>
              </a:ext>
            </a:extLst>
          </p:cNvPr>
          <p:cNvCxnSpPr/>
          <p:nvPr userDrawn="1"/>
        </p:nvCxnSpPr>
        <p:spPr>
          <a:xfrm>
            <a:off x="8622265" y="66063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A9D06EC8-987C-0D43-B4BE-F4A6EF206E62}"/>
              </a:ext>
            </a:extLst>
          </p:cNvPr>
          <p:cNvSpPr txBox="1">
            <a:spLocks/>
          </p:cNvSpPr>
          <p:nvPr userDrawn="1"/>
        </p:nvSpPr>
        <p:spPr>
          <a:xfrm>
            <a:off x="383099" y="6146767"/>
            <a:ext cx="4511630" cy="39528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baseline="0">
                <a:solidFill>
                  <a:srgbClr val="444442"/>
                </a:solidFill>
                <a:latin typeface="Univia Pro Book" pitchFamily="2" charset="77"/>
                <a:ea typeface="Univia Pro Book" pitchFamily="2" charset="77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In</a:t>
            </a:r>
            <a:r>
              <a:rPr lang="en-US" dirty="0">
                <a:solidFill>
                  <a:srgbClr val="29BAA2"/>
                </a:solidFill>
              </a:rPr>
              <a:t>nova</a:t>
            </a:r>
            <a:r>
              <a:rPr lang="en-US" dirty="0"/>
              <a:t>tion lives here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6337F0A-9302-6247-8ADF-36F5B78B8C33}"/>
              </a:ext>
            </a:extLst>
          </p:cNvPr>
          <p:cNvSpPr txBox="1">
            <a:spLocks/>
          </p:cNvSpPr>
          <p:nvPr userDrawn="1"/>
        </p:nvSpPr>
        <p:spPr>
          <a:xfrm>
            <a:off x="6647688" y="61315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6EED7-13ED-A84C-94B9-BBA662EE9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8622265" y="66063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C092F48-93D9-7E46-B876-AA18F69FA7AB}"/>
              </a:ext>
            </a:extLst>
          </p:cNvPr>
          <p:cNvSpPr txBox="1">
            <a:spLocks/>
          </p:cNvSpPr>
          <p:nvPr userDrawn="1"/>
        </p:nvSpPr>
        <p:spPr>
          <a:xfrm>
            <a:off x="457200" y="365760"/>
            <a:ext cx="7886700" cy="47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spc="-150" dirty="0">
                <a:solidFill>
                  <a:srgbClr val="AC2299"/>
                </a:solidFill>
              </a:rPr>
              <a:t>CONTACT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84E6A565-1B23-AD42-8CE7-1AD69F9E4D6E}"/>
              </a:ext>
            </a:extLst>
          </p:cNvPr>
          <p:cNvSpPr txBox="1">
            <a:spLocks/>
          </p:cNvSpPr>
          <p:nvPr userDrawn="1"/>
        </p:nvSpPr>
        <p:spPr>
          <a:xfrm>
            <a:off x="383099" y="6146767"/>
            <a:ext cx="4511630" cy="39528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kern="1200" baseline="0">
                <a:solidFill>
                  <a:srgbClr val="444442"/>
                </a:solidFill>
                <a:latin typeface="Univia Pro Book" pitchFamily="2" charset="77"/>
                <a:ea typeface="Univia Pro Book" pitchFamily="2" charset="77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In</a:t>
            </a:r>
            <a:r>
              <a:rPr lang="en-US" dirty="0">
                <a:solidFill>
                  <a:srgbClr val="29BAA2"/>
                </a:solidFill>
              </a:rPr>
              <a:t>nova</a:t>
            </a:r>
            <a:r>
              <a:rPr lang="en-US" dirty="0"/>
              <a:t>tion lives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6C5C07B6-FC81-884B-9BD7-CFAD544E142A}"/>
              </a:ext>
            </a:extLst>
          </p:cNvPr>
          <p:cNvSpPr txBox="1">
            <a:spLocks/>
          </p:cNvSpPr>
          <p:nvPr userDrawn="1"/>
        </p:nvSpPr>
        <p:spPr>
          <a:xfrm>
            <a:off x="6647688" y="61315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6EED7-13ED-A84C-94B9-BBA662EE9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1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328420-E0FB-1841-91BF-5D281A258681}"/>
              </a:ext>
            </a:extLst>
          </p:cNvPr>
          <p:cNvCxnSpPr/>
          <p:nvPr userDrawn="1"/>
        </p:nvCxnSpPr>
        <p:spPr>
          <a:xfrm>
            <a:off x="8622265" y="66063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8A4C425-6117-AF49-9917-1AFAF0328309}"/>
              </a:ext>
            </a:extLst>
          </p:cNvPr>
          <p:cNvSpPr txBox="1">
            <a:spLocks/>
          </p:cNvSpPr>
          <p:nvPr userDrawn="1"/>
        </p:nvSpPr>
        <p:spPr>
          <a:xfrm>
            <a:off x="457200" y="365760"/>
            <a:ext cx="7886700" cy="47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spc="-150" dirty="0">
                <a:solidFill>
                  <a:schemeClr val="tx1"/>
                </a:solidFill>
              </a:rPr>
              <a:t>COLOR PALETTE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ABFDD8C-0CDB-FF4D-AF6A-FCD95E06C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77829" y="6161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1186C4-0D2F-A946-8552-DA8E39FB01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vaeda.org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shelf-employed.blogspot.com/2016/03/im-back.html" TargetMode="External"/><Relationship Id="rId18" Type="http://schemas.openxmlformats.org/officeDocument/2006/relationships/image" Target="../media/image22.jpg"/><Relationship Id="rId26" Type="http://schemas.openxmlformats.org/officeDocument/2006/relationships/image" Target="../media/image26.jpg"/><Relationship Id="rId39" Type="http://schemas.openxmlformats.org/officeDocument/2006/relationships/diagramQuickStyle" Target="../diagrams/quickStyle2.xml"/><Relationship Id="rId21" Type="http://schemas.openxmlformats.org/officeDocument/2006/relationships/hyperlink" Target="https://www.publicdomainpictures.net/en/view-image.php?image=35693&amp;picture=store-shop-clip-art" TargetMode="External"/><Relationship Id="rId34" Type="http://schemas.openxmlformats.org/officeDocument/2006/relationships/diagramQuickStyle" Target="../diagrams/quickStyle1.xml"/><Relationship Id="rId42" Type="http://schemas.openxmlformats.org/officeDocument/2006/relationships/image" Target="../media/image31.png"/><Relationship Id="rId47" Type="http://schemas.openxmlformats.org/officeDocument/2006/relationships/hyperlink" Target="http://www.themindfulword.org/2015/desk-trainer-pain-fatigue-concentration/" TargetMode="External"/><Relationship Id="rId7" Type="http://schemas.openxmlformats.org/officeDocument/2006/relationships/hyperlink" Target="https://en.wikipedia.org/wiki/File:Factory_icon.svg" TargetMode="External"/><Relationship Id="rId2" Type="http://schemas.openxmlformats.org/officeDocument/2006/relationships/image" Target="../media/image14.png"/><Relationship Id="rId16" Type="http://schemas.openxmlformats.org/officeDocument/2006/relationships/image" Target="../media/image21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hyperlink" Target="http://freesearch.pe.kr/archives/1964" TargetMode="External"/><Relationship Id="rId24" Type="http://schemas.openxmlformats.org/officeDocument/2006/relationships/image" Target="../media/image25.jpg"/><Relationship Id="rId32" Type="http://schemas.openxmlformats.org/officeDocument/2006/relationships/diagramData" Target="../diagrams/data1.xml"/><Relationship Id="rId37" Type="http://schemas.openxmlformats.org/officeDocument/2006/relationships/diagramData" Target="../diagrams/data2.xml"/><Relationship Id="rId40" Type="http://schemas.openxmlformats.org/officeDocument/2006/relationships/diagramColors" Target="../diagrams/colors2.xml"/><Relationship Id="rId45" Type="http://schemas.openxmlformats.org/officeDocument/2006/relationships/hyperlink" Target="https://www.nagpurtoday.in/branch-accountant-compuage-infocom-ltd" TargetMode="External"/><Relationship Id="rId5" Type="http://schemas.openxmlformats.org/officeDocument/2006/relationships/hyperlink" Target="https://en.wikipedia.org/wiki/File:Factory_1b.svg" TargetMode="External"/><Relationship Id="rId15" Type="http://schemas.openxmlformats.org/officeDocument/2006/relationships/hyperlink" Target="https://en.wikipedia.org/wiki/File:Airplane.svg" TargetMode="External"/><Relationship Id="rId23" Type="http://schemas.openxmlformats.org/officeDocument/2006/relationships/hyperlink" Target="http://commons.wikimedia.org/wiki/File:Store_clip_art.svg" TargetMode="External"/><Relationship Id="rId28" Type="http://schemas.openxmlformats.org/officeDocument/2006/relationships/image" Target="../media/image27.png"/><Relationship Id="rId36" Type="http://schemas.microsoft.com/office/2007/relationships/diagramDrawing" Target="../diagrams/drawing1.xml"/><Relationship Id="rId10" Type="http://schemas.openxmlformats.org/officeDocument/2006/relationships/image" Target="../media/image18.jpg"/><Relationship Id="rId19" Type="http://schemas.openxmlformats.org/officeDocument/2006/relationships/hyperlink" Target="http://fermentationwineblog.com/2013/01/pinot-pork-loin-and-consumers-the-grocery-store-and-wine-debate/" TargetMode="External"/><Relationship Id="rId31" Type="http://schemas.openxmlformats.org/officeDocument/2006/relationships/image" Target="../media/image30.png"/><Relationship Id="rId44" Type="http://schemas.openxmlformats.org/officeDocument/2006/relationships/image" Target="../media/image33.gif"/><Relationship Id="rId4" Type="http://schemas.openxmlformats.org/officeDocument/2006/relationships/image" Target="../media/image15.png"/><Relationship Id="rId9" Type="http://schemas.openxmlformats.org/officeDocument/2006/relationships/hyperlink" Target="https://order.uprintinvitations.com/Invitations-Boys/Age-4-with-CLIPART-Birthday-Invitations-ALL-COLORS.htm" TargetMode="Externa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hyperlink" Target="http://lillian888.wordpress.com/2014/06/25/a-visit-to-the-normal-zone" TargetMode="External"/><Relationship Id="rId30" Type="http://schemas.openxmlformats.org/officeDocument/2006/relationships/image" Target="../media/image29.png"/><Relationship Id="rId35" Type="http://schemas.openxmlformats.org/officeDocument/2006/relationships/diagramColors" Target="../diagrams/colors1.xml"/><Relationship Id="rId43" Type="http://schemas.openxmlformats.org/officeDocument/2006/relationships/image" Target="../media/image32.png"/><Relationship Id="rId8" Type="http://schemas.openxmlformats.org/officeDocument/2006/relationships/image" Target="../media/image17.png"/><Relationship Id="rId3" Type="http://schemas.openxmlformats.org/officeDocument/2006/relationships/hyperlink" Target="http://www.freestockphotos.biz/stockphoto/15356" TargetMode="External"/><Relationship Id="rId12" Type="http://schemas.openxmlformats.org/officeDocument/2006/relationships/image" Target="../media/image19.png"/><Relationship Id="rId17" Type="http://schemas.openxmlformats.org/officeDocument/2006/relationships/hyperlink" Target="https://clipartstation.com/distribution-center-clipart-3/" TargetMode="External"/><Relationship Id="rId25" Type="http://schemas.openxmlformats.org/officeDocument/2006/relationships/hyperlink" Target="https://www.flickr.com/photos/hikingartist/5726739565" TargetMode="External"/><Relationship Id="rId33" Type="http://schemas.openxmlformats.org/officeDocument/2006/relationships/diagramLayout" Target="../diagrams/layout1.xml"/><Relationship Id="rId38" Type="http://schemas.openxmlformats.org/officeDocument/2006/relationships/diagramLayout" Target="../diagrams/layout2.xml"/><Relationship Id="rId46" Type="http://schemas.openxmlformats.org/officeDocument/2006/relationships/image" Target="../media/image34.jpg"/><Relationship Id="rId20" Type="http://schemas.openxmlformats.org/officeDocument/2006/relationships/image" Target="../media/image23.jpg"/><Relationship Id="rId41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brightbill@wiley.la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FE394B-BC3A-4BEF-8941-55EE180BA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143"/>
            <a:ext cx="9144000" cy="29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0567A-D817-4749-AD4D-8F42BA09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A386B-77DC-46D8-A1D2-038816F0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654"/>
            <a:ext cx="9144000" cy="49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9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0535-A251-4524-B19E-B244AB21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08AD-6750-4E83-ACB5-40016FAE3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3294D-5E0C-4B21-A04F-17B4963E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E96-6DA8-419A-8EEC-DC24A2139EB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A7AAB-127D-446D-AE2C-E05685B8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790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83D4B-9957-4768-9A9F-5A3DF78C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4B2CE-B9DB-47F5-B513-BF5090C6C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D53F5D-7797-4E51-BF50-BC0C870E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34AF1-67DE-43F6-8F9A-C26FCF3C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9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8908C-28A5-4B6C-9C1D-312E61236E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7239" y="2355272"/>
            <a:ext cx="7776943" cy="179966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5800" dirty="0"/>
              <a:t>Poll Results, Questions and Answer Session</a:t>
            </a:r>
          </a:p>
          <a:p>
            <a:pPr algn="ctr"/>
            <a:endParaRPr lang="en-US" sz="4100" dirty="0"/>
          </a:p>
          <a:p>
            <a:pPr algn="ctr"/>
            <a:r>
              <a:rPr lang="en-US" dirty="0"/>
              <a:t>(Please click Q&amp;A tab at bottom or top of screen to ask a question)</a:t>
            </a:r>
          </a:p>
        </p:txBody>
      </p:sp>
    </p:spTree>
    <p:extLst>
      <p:ext uri="{BB962C8B-B14F-4D97-AF65-F5344CB8AC3E}">
        <p14:creationId xmlns:p14="http://schemas.microsoft.com/office/powerpoint/2010/main" val="338307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8908C-28A5-4B6C-9C1D-312E61236E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1898072"/>
            <a:ext cx="9144000" cy="260119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5800" dirty="0"/>
              <a:t>Next webinar: </a:t>
            </a:r>
            <a:br>
              <a:rPr lang="en-US" sz="5800" dirty="0"/>
            </a:br>
            <a:endParaRPr lang="en-US" sz="5800" dirty="0"/>
          </a:p>
          <a:p>
            <a:pPr algn="ctr"/>
            <a:r>
              <a:rPr lang="en-US" sz="5800" dirty="0"/>
              <a:t>Thursday, July 23</a:t>
            </a:r>
            <a:r>
              <a:rPr lang="en-US" sz="5800" baseline="30000" dirty="0"/>
              <a:t>th</a:t>
            </a:r>
            <a:r>
              <a:rPr lang="en-US" sz="5800" dirty="0"/>
              <a:t>, 2pm ET</a:t>
            </a:r>
            <a:br>
              <a:rPr lang="en-US" sz="5800" dirty="0"/>
            </a:br>
            <a:endParaRPr lang="en-US" sz="5800" dirty="0"/>
          </a:p>
          <a:p>
            <a:pPr algn="ctr">
              <a:lnSpc>
                <a:spcPct val="120000"/>
              </a:lnSpc>
            </a:pPr>
            <a:r>
              <a:rPr lang="en-US" sz="5100" dirty="0"/>
              <a:t>“The New Normal”</a:t>
            </a:r>
          </a:p>
        </p:txBody>
      </p:sp>
    </p:spTree>
    <p:extLst>
      <p:ext uri="{BB962C8B-B14F-4D97-AF65-F5344CB8AC3E}">
        <p14:creationId xmlns:p14="http://schemas.microsoft.com/office/powerpoint/2010/main" val="77686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8908C-28A5-4B6C-9C1D-312E61236E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4690" y="1201879"/>
            <a:ext cx="9019309" cy="448194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7400" dirty="0"/>
              <a:t>You can find our webinars at:</a:t>
            </a:r>
          </a:p>
          <a:p>
            <a:pPr algn="ctr"/>
            <a:r>
              <a:rPr lang="en-US" sz="7400" dirty="0">
                <a:hlinkClick r:id="rId2"/>
              </a:rPr>
              <a:t>www.novaeda.org</a:t>
            </a:r>
            <a:r>
              <a:rPr lang="en-US" sz="7400" dirty="0"/>
              <a:t> </a:t>
            </a:r>
            <a:r>
              <a:rPr lang="en-US" sz="4500" dirty="0"/>
              <a:t>(under “Events”)</a:t>
            </a:r>
          </a:p>
          <a:p>
            <a:pPr algn="ctr"/>
            <a:endParaRPr lang="en-US" sz="58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Business Survival Toolkit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Funding and Financing In-depth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What’s best for my business, what’s best for my people?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Keeping my customers and finding new </a:t>
            </a:r>
            <a:br>
              <a:rPr lang="en-US" sz="3500" u="sng" dirty="0"/>
            </a:br>
            <a:r>
              <a:rPr lang="en-US" sz="3500" dirty="0"/>
              <a:t>			</a:t>
            </a:r>
            <a:r>
              <a:rPr lang="en-US" sz="3500" u="sng" dirty="0"/>
              <a:t>ones in this climate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New Business Models, how to ensure resiliency in your </a:t>
            </a:r>
            <a:r>
              <a:rPr lang="en-US" sz="3500" dirty="0"/>
              <a:t>			</a:t>
            </a:r>
            <a:r>
              <a:rPr lang="en-US" sz="3500" u="sng" dirty="0"/>
              <a:t>business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Marketing and Business Development in a New Age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Beyond Covid-19: </a:t>
            </a:r>
            <a:r>
              <a:rPr lang="en-US" sz="3500" u="sng" dirty="0"/>
              <a:t>Supply Chain Management in a New Age</a:t>
            </a:r>
          </a:p>
        </p:txBody>
      </p:sp>
    </p:spTree>
    <p:extLst>
      <p:ext uri="{BB962C8B-B14F-4D97-AF65-F5344CB8AC3E}">
        <p14:creationId xmlns:p14="http://schemas.microsoft.com/office/powerpoint/2010/main" val="382602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8908C-28A5-4B6C-9C1D-312E61236E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7239" y="2885209"/>
            <a:ext cx="7776943" cy="1799669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0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A3CD7A-AD7A-824A-9C57-1F2E4C5B2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337" y="2118879"/>
            <a:ext cx="6273541" cy="347662"/>
          </a:xfrm>
        </p:spPr>
        <p:txBody>
          <a:bodyPr/>
          <a:lstStyle/>
          <a:p>
            <a:r>
              <a:rPr lang="en-US" dirty="0"/>
              <a:t>Update, Poll, Q&amp;A: John Jacobs, Moderator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946FB6-0075-B644-A5F3-5C556C4C4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C4E9079-0194-CA40-BF14-4EDA2218FD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87749D7-A9B8-9B45-BDEA-69E58313F4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74E4D2-0C6B-AA4F-9DC6-0A4E3719D3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74497A7-EF18-344B-AC4F-40D499B20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10F5D9C-0AA1-E043-B853-128661D25E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CBFFBF-0EEB-3249-B65C-4DC4F96B9E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Panelist Introductions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E7F961-DAEF-1E49-8726-CEACC5A09E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337" y="3754096"/>
            <a:ext cx="6394122" cy="347662"/>
          </a:xfrm>
        </p:spPr>
        <p:txBody>
          <a:bodyPr/>
          <a:lstStyle/>
          <a:p>
            <a:r>
              <a:rPr lang="en-US" dirty="0"/>
              <a:t>Panelist Insights and Discussions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8BDCF09-3717-D04F-8C85-4B81CBCE97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9336" y="4552264"/>
            <a:ext cx="6494607" cy="347662"/>
          </a:xfrm>
        </p:spPr>
        <p:txBody>
          <a:bodyPr/>
          <a:lstStyle/>
          <a:p>
            <a:r>
              <a:rPr lang="en-US" dirty="0"/>
              <a:t>Poll Results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0396C9-609D-CD40-91B3-8E95B59BE5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Audience Q&amp;A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3AD1B-D109-4710-B8C0-F06E21FF91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336" y="1365725"/>
            <a:ext cx="6866395" cy="3476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Welcome remarks: Michele Weatherly</a:t>
            </a:r>
          </a:p>
          <a:p>
            <a:pPr>
              <a:spcBef>
                <a:spcPts val="0"/>
              </a:spcBef>
            </a:pPr>
            <a:r>
              <a:rPr lang="en-US" dirty="0"/>
              <a:t>Department of Economic Development, Prince William County, VA</a:t>
            </a:r>
          </a:p>
        </p:txBody>
      </p:sp>
    </p:spTree>
    <p:extLst>
      <p:ext uri="{BB962C8B-B14F-4D97-AF65-F5344CB8AC3E}">
        <p14:creationId xmlns:p14="http://schemas.microsoft.com/office/powerpoint/2010/main" val="175875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A6BF4D-33F8-0D4D-BB52-6EE8907C28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117604"/>
            <a:ext cx="7886700" cy="322263"/>
          </a:xfrm>
        </p:spPr>
        <p:txBody>
          <a:bodyPr/>
          <a:lstStyle/>
          <a:p>
            <a:r>
              <a:rPr lang="en-US" dirty="0"/>
              <a:t>Top-line Statistics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0D8BF-0954-DA4F-A509-8F851BE72A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3273" y="1453950"/>
            <a:ext cx="8363527" cy="49097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PPP loan deadline extended from 6/30/20 to 8/8/20, $130B remains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Loan rules loosened in June by Congress and Administration, e.g. 24-week repayment vs. 8-week repayment, 60% usage for payroll vs. 75%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Unemployment filings week-ending 7/4: 1.3M Filings (US Dept. of Labor, 7/9)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Unemployment dropped in June to 11.14% from an April high of 14.7%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$600 per week unemployment supplement ends by 7/31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Pending legislation to be debated such as the Heroes Act, Workers Relief and Security Act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 economy shrank by </a:t>
            </a:r>
            <a:r>
              <a:rPr lang="en-US" b="1" dirty="0">
                <a:solidFill>
                  <a:srgbClr val="FF0000"/>
                </a:solidFill>
              </a:rPr>
              <a:t>(4.8%) </a:t>
            </a:r>
            <a:r>
              <a:rPr lang="en-US" b="1" dirty="0"/>
              <a:t>during Q1 2020 (U.S. Dept. of Commerce)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Q2 Updated forecast  </a:t>
            </a:r>
            <a:r>
              <a:rPr lang="en-US" sz="1400" b="1" dirty="0">
                <a:solidFill>
                  <a:srgbClr val="FF0000"/>
                </a:solidFill>
              </a:rPr>
              <a:t>(35.2%) </a:t>
            </a:r>
            <a:r>
              <a:rPr lang="en-US" sz="1400" b="1" dirty="0"/>
              <a:t>drop as of 7/2/20 (Federal Reserve Bank of Atlanta)</a:t>
            </a:r>
            <a:br>
              <a:rPr lang="en-US" sz="1400" b="1" dirty="0"/>
            </a:b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Total Coronavirus Cases as of 7/9 (Johns Hopkins University, Coronavirus Resource Center)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Worldwide Cases: 12M (increase of 3.6M over last three weeks)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US Cases: 3M (increase of 840K over last three weeks)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US Deaths: 132,309 (increase of 14,592 over last three weeks)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Consumer Confidence Index rose again June (98.1 vs 85.9 May) (The Conference Board)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043388-32C7-CE43-8C47-B70E543B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Quick Update as of 7/9/20</a:t>
            </a:r>
          </a:p>
        </p:txBody>
      </p:sp>
    </p:spTree>
    <p:extLst>
      <p:ext uri="{BB962C8B-B14F-4D97-AF65-F5344CB8AC3E}">
        <p14:creationId xmlns:p14="http://schemas.microsoft.com/office/powerpoint/2010/main" val="286717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734090-271F-4871-80D8-61C79EB1F1E4}"/>
              </a:ext>
            </a:extLst>
          </p:cNvPr>
          <p:cNvSpPr txBox="1"/>
          <p:nvPr/>
        </p:nvSpPr>
        <p:spPr>
          <a:xfrm>
            <a:off x="1342594" y="4736334"/>
            <a:ext cx="1466224" cy="12782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Mike Wasson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Chair-elect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Association of Supply Chain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 Management (ASCM),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Chief Operations Officer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Tosca, Ltd.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5E28C-833A-4166-9202-C95B12E4FCC0}"/>
              </a:ext>
            </a:extLst>
          </p:cNvPr>
          <p:cNvSpPr txBox="1"/>
          <p:nvPr/>
        </p:nvSpPr>
        <p:spPr>
          <a:xfrm>
            <a:off x="3424671" y="4736334"/>
            <a:ext cx="248342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Tim Brightbill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Partner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Wiley Rein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98FD0-905C-426B-A1E9-AF35D09B61D3}"/>
              </a:ext>
            </a:extLst>
          </p:cNvPr>
          <p:cNvSpPr txBox="1"/>
          <p:nvPr/>
        </p:nvSpPr>
        <p:spPr>
          <a:xfrm>
            <a:off x="6734127" y="4736334"/>
            <a:ext cx="1221848" cy="114956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Ron Drozd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Assistant Professor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Fox School of Business</a:t>
            </a:r>
          </a:p>
          <a:p>
            <a:pPr algn="ctr"/>
            <a:r>
              <a:rPr lang="en-US" sz="12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Temple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A34A6-0330-407F-87BC-858C624A100A}"/>
              </a:ext>
            </a:extLst>
          </p:cNvPr>
          <p:cNvSpPr txBox="1"/>
          <p:nvPr/>
        </p:nvSpPr>
        <p:spPr>
          <a:xfrm>
            <a:off x="2300040" y="1506681"/>
            <a:ext cx="4395355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rPr>
              <a:t>Today’s Panelists</a:t>
            </a: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946607D-0C22-4049-83FA-DC469BCD0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22" y="2476501"/>
            <a:ext cx="1435463" cy="2161918"/>
          </a:xfrm>
          <a:prstGeom prst="rect">
            <a:avLst/>
          </a:prstGeom>
        </p:spPr>
      </p:pic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56A02FE-4E06-4CAF-AA64-7E2A3AE2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315" y="2421081"/>
            <a:ext cx="1574141" cy="2217338"/>
          </a:xfrm>
          <a:prstGeom prst="rect">
            <a:avLst/>
          </a:prstGeom>
        </p:spPr>
      </p:pic>
      <p:pic>
        <p:nvPicPr>
          <p:cNvPr id="12" name="Picture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5C28DAC-0069-4347-985F-06843FE21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480" y="2481873"/>
            <a:ext cx="1439495" cy="21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9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244E-8861-554D-A202-F71612509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Making an Impact:  </a:t>
            </a:r>
            <a:br>
              <a:rPr lang="en-US" dirty="0"/>
            </a:br>
            <a:r>
              <a:rPr lang="en-US" dirty="0"/>
              <a:t>Association for Supply Chain Management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1143A0-F7D8-6E47-A519-9A61A53245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2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BD79-6509-4A8A-A6FB-00B3C9CC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90" y="918291"/>
            <a:ext cx="8232220" cy="444797"/>
          </a:xfrm>
        </p:spPr>
        <p:txBody>
          <a:bodyPr/>
          <a:lstStyle/>
          <a:p>
            <a:r>
              <a:rPr lang="en-US" dirty="0"/>
              <a:t>What is supply chain?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7BC97A7-82CC-4DEE-A68F-956F160E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0258" y="3776175"/>
            <a:ext cx="604020" cy="60402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31B295B-1151-41AB-9715-ED1ACA68B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06299" y="3070653"/>
            <a:ext cx="740321" cy="60890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D217FF-9DDB-46FD-BE71-76F94BD9D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78388" y="4692589"/>
            <a:ext cx="642992" cy="599111"/>
          </a:xfrm>
          <a:prstGeom prst="rect">
            <a:avLst/>
          </a:prstGeom>
        </p:spPr>
      </p:pic>
      <p:pic>
        <p:nvPicPr>
          <p:cNvPr id="13" name="Picture 12" descr="A picture containing colorful, drawing, room, sign&#10;&#10;Description automatically generated">
            <a:extLst>
              <a:ext uri="{FF2B5EF4-FFF2-40B4-BE49-F238E27FC236}">
                <a16:creationId xmlns:a16="http://schemas.microsoft.com/office/drawing/2014/main" id="{C6E457DF-A2D5-4E9E-AB1C-BD54079724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5372" y="2747713"/>
            <a:ext cx="798383" cy="681287"/>
          </a:xfrm>
          <a:prstGeom prst="rect">
            <a:avLst/>
          </a:prstGeom>
        </p:spPr>
      </p:pic>
      <p:pic>
        <p:nvPicPr>
          <p:cNvPr id="16" name="Picture 15" descr="A picture containing drawing, graffiti&#10;&#10;Description automatically generated">
            <a:extLst>
              <a:ext uri="{FF2B5EF4-FFF2-40B4-BE49-F238E27FC236}">
                <a16:creationId xmlns:a16="http://schemas.microsoft.com/office/drawing/2014/main" id="{A6EA2FF0-8633-47FB-854D-310B9B6636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75612" y="4790626"/>
            <a:ext cx="568620" cy="607067"/>
          </a:xfrm>
          <a:prstGeom prst="rect">
            <a:avLst/>
          </a:prstGeom>
        </p:spPr>
      </p:pic>
      <p:pic>
        <p:nvPicPr>
          <p:cNvPr id="19" name="Picture 18" descr="A picture containing drawing, truck&#10;&#10;Description automatically generated">
            <a:extLst>
              <a:ext uri="{FF2B5EF4-FFF2-40B4-BE49-F238E27FC236}">
                <a16:creationId xmlns:a16="http://schemas.microsoft.com/office/drawing/2014/main" id="{93D6FB0A-6430-4CA3-9042-3C18CFBF9D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350325" y="3661944"/>
            <a:ext cx="589020" cy="416241"/>
          </a:xfrm>
          <a:prstGeom prst="rect">
            <a:avLst/>
          </a:prstGeom>
        </p:spPr>
      </p:pic>
      <p:pic>
        <p:nvPicPr>
          <p:cNvPr id="22" name="Picture 2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48437F4-9D4C-454D-A791-AAC7829CA5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492117" y="4603037"/>
            <a:ext cx="625295" cy="607068"/>
          </a:xfrm>
          <a:prstGeom prst="rect">
            <a:avLst/>
          </a:prstGeom>
        </p:spPr>
      </p:pic>
      <p:pic>
        <p:nvPicPr>
          <p:cNvPr id="28" name="Picture 27" descr="A picture containing toy&#10;&#10;Description automatically generated">
            <a:extLst>
              <a:ext uri="{FF2B5EF4-FFF2-40B4-BE49-F238E27FC236}">
                <a16:creationId xmlns:a16="http://schemas.microsoft.com/office/drawing/2014/main" id="{0A03E039-E3DB-4411-9AA4-6C474249CD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680050" y="2724713"/>
            <a:ext cx="757744" cy="593955"/>
          </a:xfrm>
          <a:prstGeom prst="rect">
            <a:avLst/>
          </a:prstGeom>
        </p:spPr>
      </p:pic>
      <p:pic>
        <p:nvPicPr>
          <p:cNvPr id="30" name="Picture 29" descr="A sign in front of a building&#10;&#10;Description automatically generated">
            <a:extLst>
              <a:ext uri="{FF2B5EF4-FFF2-40B4-BE49-F238E27FC236}">
                <a16:creationId xmlns:a16="http://schemas.microsoft.com/office/drawing/2014/main" id="{C652E0BB-D594-4253-BD29-4E88CAD5F3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6500285" y="2791083"/>
            <a:ext cx="823214" cy="404386"/>
          </a:xfrm>
          <a:prstGeom prst="rect">
            <a:avLst/>
          </a:prstGeom>
        </p:spPr>
      </p:pic>
      <p:pic>
        <p:nvPicPr>
          <p:cNvPr id="33" name="Picture 32" descr="A picture containing drawing, stool&#10;&#10;Description automatically generated">
            <a:extLst>
              <a:ext uri="{FF2B5EF4-FFF2-40B4-BE49-F238E27FC236}">
                <a16:creationId xmlns:a16="http://schemas.microsoft.com/office/drawing/2014/main" id="{B5646ACA-55FA-43A7-8E9D-1F2333C4B2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6550237" y="4688865"/>
            <a:ext cx="908426" cy="649146"/>
          </a:xfrm>
          <a:prstGeom prst="rect">
            <a:avLst/>
          </a:prstGeom>
        </p:spPr>
      </p:pic>
      <p:pic>
        <p:nvPicPr>
          <p:cNvPr id="35" name="Picture 34" descr="A picture containing table, box, brick&#10;&#10;Description automatically generated">
            <a:extLst>
              <a:ext uri="{FF2B5EF4-FFF2-40B4-BE49-F238E27FC236}">
                <a16:creationId xmlns:a16="http://schemas.microsoft.com/office/drawing/2014/main" id="{BEFA2C72-2820-4C1E-8E0D-C9E2C140946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6517948" y="3653718"/>
            <a:ext cx="809867" cy="5939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713870-8D4B-4898-801F-CAED9FE05F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7903968" y="3375525"/>
            <a:ext cx="841775" cy="575171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1DE096-32B6-4393-89DD-4C795FD9BE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8055529" y="4509067"/>
            <a:ext cx="538653" cy="5751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59E54B4-0051-4914-87C2-F857FEE7F33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85796" y="3623669"/>
            <a:ext cx="741936" cy="55573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8B99A12-066D-4751-8F0C-8BD3FFCB80B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33437" y="2692043"/>
            <a:ext cx="846656" cy="5079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2549213-4A09-47D5-98EA-61F32EB239E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96548" y="3599527"/>
            <a:ext cx="771471" cy="6040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2ABB310-BA5F-484D-8630-DA8F8D17BFC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08676" y="4475714"/>
            <a:ext cx="900491" cy="70503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999A523-A255-4BEF-9264-53C44DD0E9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184778" y="4203547"/>
            <a:ext cx="529982" cy="377276"/>
          </a:xfrm>
          <a:prstGeom prst="rect">
            <a:avLst/>
          </a:prstGeom>
        </p:spPr>
      </p:pic>
      <p:graphicFrame>
        <p:nvGraphicFramePr>
          <p:cNvPr id="58" name="Diagram 57">
            <a:extLst>
              <a:ext uri="{FF2B5EF4-FFF2-40B4-BE49-F238E27FC236}">
                <a16:creationId xmlns:a16="http://schemas.microsoft.com/office/drawing/2014/main" id="{7380A1A4-D38D-456B-8151-4CEB8741EB5C}"/>
              </a:ext>
            </a:extLst>
          </p:cNvPr>
          <p:cNvGraphicFramePr/>
          <p:nvPr/>
        </p:nvGraphicFramePr>
        <p:xfrm>
          <a:off x="369925" y="1456281"/>
          <a:ext cx="8477504" cy="29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60" name="Diagram 59">
            <a:extLst>
              <a:ext uri="{FF2B5EF4-FFF2-40B4-BE49-F238E27FC236}">
                <a16:creationId xmlns:a16="http://schemas.microsoft.com/office/drawing/2014/main" id="{43CB7E50-301D-45E2-82B5-0BA3C95B41C0}"/>
              </a:ext>
            </a:extLst>
          </p:cNvPr>
          <p:cNvGraphicFramePr/>
          <p:nvPr/>
        </p:nvGraphicFramePr>
        <p:xfrm>
          <a:off x="369925" y="1814669"/>
          <a:ext cx="8477504" cy="61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pic>
        <p:nvPicPr>
          <p:cNvPr id="61" name="Picture 60">
            <a:extLst>
              <a:ext uri="{FF2B5EF4-FFF2-40B4-BE49-F238E27FC236}">
                <a16:creationId xmlns:a16="http://schemas.microsoft.com/office/drawing/2014/main" id="{0DD64B8F-7766-452B-B1DE-0FD6AFBAC1C0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969095" y="1835975"/>
            <a:ext cx="684139" cy="570116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476C5B5-7582-4D2C-B2DF-F6EA4E85C543}"/>
              </a:ext>
            </a:extLst>
          </p:cNvPr>
          <p:cNvCxnSpPr>
            <a:cxnSpLocks/>
          </p:cNvCxnSpPr>
          <p:nvPr/>
        </p:nvCxnSpPr>
        <p:spPr>
          <a:xfrm>
            <a:off x="7398902" y="2993277"/>
            <a:ext cx="538849" cy="48561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4A10F1D-4876-449E-8E40-DD3927C16425}"/>
              </a:ext>
            </a:extLst>
          </p:cNvPr>
          <p:cNvCxnSpPr>
            <a:cxnSpLocks/>
          </p:cNvCxnSpPr>
          <p:nvPr/>
        </p:nvCxnSpPr>
        <p:spPr>
          <a:xfrm>
            <a:off x="2195317" y="4952609"/>
            <a:ext cx="510983" cy="22814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C97F22-0DA0-463A-8C0F-54F0E1FCD6A0}"/>
              </a:ext>
            </a:extLst>
          </p:cNvPr>
          <p:cNvCxnSpPr>
            <a:cxnSpLocks/>
          </p:cNvCxnSpPr>
          <p:nvPr/>
        </p:nvCxnSpPr>
        <p:spPr>
          <a:xfrm>
            <a:off x="2217929" y="4086343"/>
            <a:ext cx="574254" cy="11720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DAE282-F521-475B-ADD8-6AA0FB8E5E17}"/>
              </a:ext>
            </a:extLst>
          </p:cNvPr>
          <p:cNvCxnSpPr>
            <a:cxnSpLocks/>
          </p:cNvCxnSpPr>
          <p:nvPr/>
        </p:nvCxnSpPr>
        <p:spPr>
          <a:xfrm flipV="1">
            <a:off x="2248045" y="3712103"/>
            <a:ext cx="392768" cy="24417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30DD2E6-0939-4CE9-A75F-90B20426ECA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190097" y="3059516"/>
            <a:ext cx="516203" cy="31559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355CD2B-A485-419E-A2BC-C7674932C7E8}"/>
              </a:ext>
            </a:extLst>
          </p:cNvPr>
          <p:cNvCxnSpPr>
            <a:cxnSpLocks/>
          </p:cNvCxnSpPr>
          <p:nvPr/>
        </p:nvCxnSpPr>
        <p:spPr>
          <a:xfrm>
            <a:off x="853755" y="3349702"/>
            <a:ext cx="665248" cy="133916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796B753-015A-4F98-B2C4-3754ADF09089}"/>
              </a:ext>
            </a:extLst>
          </p:cNvPr>
          <p:cNvCxnSpPr>
            <a:cxnSpLocks/>
          </p:cNvCxnSpPr>
          <p:nvPr/>
        </p:nvCxnSpPr>
        <p:spPr>
          <a:xfrm>
            <a:off x="850939" y="3354913"/>
            <a:ext cx="482498" cy="40917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C2B9CD5-CCFC-4D54-9441-C3CDA29816E8}"/>
              </a:ext>
            </a:extLst>
          </p:cNvPr>
          <p:cNvCxnSpPr>
            <a:cxnSpLocks/>
            <a:stCxn id="72" idx="1"/>
          </p:cNvCxnSpPr>
          <p:nvPr/>
        </p:nvCxnSpPr>
        <p:spPr>
          <a:xfrm flipV="1">
            <a:off x="919497" y="3042183"/>
            <a:ext cx="573778" cy="182951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3E52792-EFBB-4861-80F9-A43DF30FFEB5}"/>
              </a:ext>
            </a:extLst>
          </p:cNvPr>
          <p:cNvCxnSpPr>
            <a:cxnSpLocks/>
            <a:stCxn id="72" idx="1"/>
          </p:cNvCxnSpPr>
          <p:nvPr/>
        </p:nvCxnSpPr>
        <p:spPr>
          <a:xfrm flipV="1">
            <a:off x="919496" y="4137468"/>
            <a:ext cx="599507" cy="73422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400506B8-3A10-4DD4-9598-3084AC0CEA20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19497" y="4800822"/>
            <a:ext cx="475529" cy="141744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0E42626-1744-47AC-9BC1-B8A910313F5C}"/>
              </a:ext>
            </a:extLst>
          </p:cNvPr>
          <p:cNvCxnSpPr>
            <a:cxnSpLocks/>
          </p:cNvCxnSpPr>
          <p:nvPr/>
        </p:nvCxnSpPr>
        <p:spPr>
          <a:xfrm>
            <a:off x="5462618" y="3021690"/>
            <a:ext cx="967679" cy="556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2448572-7596-4B47-B46F-9FBEB5EEECBA}"/>
              </a:ext>
            </a:extLst>
          </p:cNvPr>
          <p:cNvCxnSpPr>
            <a:cxnSpLocks/>
          </p:cNvCxnSpPr>
          <p:nvPr/>
        </p:nvCxnSpPr>
        <p:spPr>
          <a:xfrm flipV="1">
            <a:off x="3575069" y="3345237"/>
            <a:ext cx="1166531" cy="179509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2B7B311-42BF-469E-B9E8-0B75ACC1648E}"/>
              </a:ext>
            </a:extLst>
          </p:cNvPr>
          <p:cNvCxnSpPr>
            <a:cxnSpLocks/>
          </p:cNvCxnSpPr>
          <p:nvPr/>
        </p:nvCxnSpPr>
        <p:spPr>
          <a:xfrm flipV="1">
            <a:off x="3575070" y="4030407"/>
            <a:ext cx="1012841" cy="106588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F67507C-46D4-4168-8C8D-F849AB05C1BF}"/>
              </a:ext>
            </a:extLst>
          </p:cNvPr>
          <p:cNvCxnSpPr>
            <a:cxnSpLocks/>
          </p:cNvCxnSpPr>
          <p:nvPr/>
        </p:nvCxnSpPr>
        <p:spPr>
          <a:xfrm flipV="1">
            <a:off x="3578116" y="4924786"/>
            <a:ext cx="957209" cy="21554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0E2810F-643D-4ADC-BBD3-5B5717C564C5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3540685" y="4261677"/>
            <a:ext cx="1067992" cy="56655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60F474B-48C4-40EA-B5EB-73AAABCB3EDE}"/>
              </a:ext>
            </a:extLst>
          </p:cNvPr>
          <p:cNvCxnSpPr>
            <a:cxnSpLocks/>
          </p:cNvCxnSpPr>
          <p:nvPr/>
        </p:nvCxnSpPr>
        <p:spPr>
          <a:xfrm flipV="1">
            <a:off x="3546037" y="4030408"/>
            <a:ext cx="1075753" cy="23126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D7D90C7-E02A-44EA-AB63-35A96991EF63}"/>
              </a:ext>
            </a:extLst>
          </p:cNvPr>
          <p:cNvCxnSpPr>
            <a:cxnSpLocks/>
          </p:cNvCxnSpPr>
          <p:nvPr/>
        </p:nvCxnSpPr>
        <p:spPr>
          <a:xfrm flipV="1">
            <a:off x="3543830" y="3250290"/>
            <a:ext cx="1126327" cy="99749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AC8DC8F-53E9-412D-8E1C-C9043CBD9C0E}"/>
              </a:ext>
            </a:extLst>
          </p:cNvPr>
          <p:cNvCxnSpPr>
            <a:cxnSpLocks/>
          </p:cNvCxnSpPr>
          <p:nvPr/>
        </p:nvCxnSpPr>
        <p:spPr>
          <a:xfrm>
            <a:off x="3549323" y="3367298"/>
            <a:ext cx="1038588" cy="127951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C1C3FA2-71D6-451B-98BA-6CC25AB0CF86}"/>
              </a:ext>
            </a:extLst>
          </p:cNvPr>
          <p:cNvCxnSpPr>
            <a:cxnSpLocks/>
          </p:cNvCxnSpPr>
          <p:nvPr/>
        </p:nvCxnSpPr>
        <p:spPr>
          <a:xfrm>
            <a:off x="3541846" y="3349702"/>
            <a:ext cx="1014245" cy="36240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8BB6E4F-ABA1-454D-AA54-F5AEA37C7212}"/>
              </a:ext>
            </a:extLst>
          </p:cNvPr>
          <p:cNvCxnSpPr>
            <a:cxnSpLocks/>
          </p:cNvCxnSpPr>
          <p:nvPr/>
        </p:nvCxnSpPr>
        <p:spPr>
          <a:xfrm flipV="1">
            <a:off x="3526333" y="3027259"/>
            <a:ext cx="1029758" cy="31797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E039B03-57C4-4991-902E-02667DCA11DC}"/>
              </a:ext>
            </a:extLst>
          </p:cNvPr>
          <p:cNvCxnSpPr>
            <a:cxnSpLocks/>
          </p:cNvCxnSpPr>
          <p:nvPr/>
        </p:nvCxnSpPr>
        <p:spPr>
          <a:xfrm flipV="1">
            <a:off x="2223452" y="3742346"/>
            <a:ext cx="530657" cy="112272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20D42E8-EE4C-4AA6-AFB8-5A50D0EA1C8B}"/>
              </a:ext>
            </a:extLst>
          </p:cNvPr>
          <p:cNvCxnSpPr>
            <a:cxnSpLocks/>
          </p:cNvCxnSpPr>
          <p:nvPr/>
        </p:nvCxnSpPr>
        <p:spPr>
          <a:xfrm flipV="1">
            <a:off x="2213038" y="4340176"/>
            <a:ext cx="579146" cy="52489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C737E6C-7435-4619-A4F4-586AFF8E00A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217929" y="3027259"/>
            <a:ext cx="612329" cy="105092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936601E-D858-49F0-B952-601BB7FB7BE6}"/>
              </a:ext>
            </a:extLst>
          </p:cNvPr>
          <p:cNvCxnSpPr>
            <a:cxnSpLocks/>
          </p:cNvCxnSpPr>
          <p:nvPr/>
        </p:nvCxnSpPr>
        <p:spPr>
          <a:xfrm flipV="1">
            <a:off x="5586613" y="4092006"/>
            <a:ext cx="866870" cy="67257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025AFD1-DD6B-4088-A2DA-F5188FC951E3}"/>
              </a:ext>
            </a:extLst>
          </p:cNvPr>
          <p:cNvCxnSpPr>
            <a:cxnSpLocks/>
          </p:cNvCxnSpPr>
          <p:nvPr/>
        </p:nvCxnSpPr>
        <p:spPr>
          <a:xfrm>
            <a:off x="5450265" y="3894206"/>
            <a:ext cx="1004857" cy="10636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BA4895F-ADD2-47D3-9FAE-C1C286D859A7}"/>
              </a:ext>
            </a:extLst>
          </p:cNvPr>
          <p:cNvCxnSpPr>
            <a:cxnSpLocks/>
          </p:cNvCxnSpPr>
          <p:nvPr/>
        </p:nvCxnSpPr>
        <p:spPr>
          <a:xfrm>
            <a:off x="5418576" y="3873024"/>
            <a:ext cx="1011721" cy="6816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8E44063-A371-4597-937F-E2123E893FD5}"/>
              </a:ext>
            </a:extLst>
          </p:cNvPr>
          <p:cNvCxnSpPr>
            <a:cxnSpLocks/>
          </p:cNvCxnSpPr>
          <p:nvPr/>
        </p:nvCxnSpPr>
        <p:spPr>
          <a:xfrm>
            <a:off x="5481402" y="3036503"/>
            <a:ext cx="973720" cy="177402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F9FF961-455B-4193-8909-87FBBBD17F8F}"/>
              </a:ext>
            </a:extLst>
          </p:cNvPr>
          <p:cNvCxnSpPr>
            <a:cxnSpLocks/>
          </p:cNvCxnSpPr>
          <p:nvPr/>
        </p:nvCxnSpPr>
        <p:spPr>
          <a:xfrm>
            <a:off x="5465136" y="3031101"/>
            <a:ext cx="989986" cy="71793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67ADBF5-F511-4114-889C-5D9D09E616B8}"/>
              </a:ext>
            </a:extLst>
          </p:cNvPr>
          <p:cNvCxnSpPr>
            <a:cxnSpLocks/>
          </p:cNvCxnSpPr>
          <p:nvPr/>
        </p:nvCxnSpPr>
        <p:spPr>
          <a:xfrm flipV="1">
            <a:off x="5599590" y="3349702"/>
            <a:ext cx="830707" cy="143891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257D406-64A7-4E03-99C9-0FF3D94FD7A8}"/>
              </a:ext>
            </a:extLst>
          </p:cNvPr>
          <p:cNvCxnSpPr>
            <a:cxnSpLocks/>
          </p:cNvCxnSpPr>
          <p:nvPr/>
        </p:nvCxnSpPr>
        <p:spPr>
          <a:xfrm flipV="1">
            <a:off x="5369575" y="3250290"/>
            <a:ext cx="1060722" cy="60821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BA9EC3E-CE91-44DD-B68E-14E375869623}"/>
              </a:ext>
            </a:extLst>
          </p:cNvPr>
          <p:cNvCxnSpPr/>
          <p:nvPr/>
        </p:nvCxnSpPr>
        <p:spPr>
          <a:xfrm flipV="1">
            <a:off x="7540801" y="4858777"/>
            <a:ext cx="411662" cy="756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17471A8-DF47-4887-9940-0860BC5F018F}"/>
              </a:ext>
            </a:extLst>
          </p:cNvPr>
          <p:cNvCxnSpPr/>
          <p:nvPr/>
        </p:nvCxnSpPr>
        <p:spPr>
          <a:xfrm flipV="1">
            <a:off x="1150375" y="3174640"/>
            <a:ext cx="411662" cy="756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AD526BE-251D-44EC-AB02-D9C0BEF53E20}"/>
              </a:ext>
            </a:extLst>
          </p:cNvPr>
          <p:cNvCxnSpPr/>
          <p:nvPr/>
        </p:nvCxnSpPr>
        <p:spPr>
          <a:xfrm flipV="1">
            <a:off x="7422536" y="3766018"/>
            <a:ext cx="411662" cy="756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B0BFB6E-55D6-4667-BB5C-DA49562085A4}"/>
              </a:ext>
            </a:extLst>
          </p:cNvPr>
          <p:cNvCxnSpPr>
            <a:cxnSpLocks/>
          </p:cNvCxnSpPr>
          <p:nvPr/>
        </p:nvCxnSpPr>
        <p:spPr>
          <a:xfrm>
            <a:off x="7425203" y="4094934"/>
            <a:ext cx="512548" cy="50810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9993135-29DB-4B7D-BD7E-6E7DFBE81A73}"/>
              </a:ext>
            </a:extLst>
          </p:cNvPr>
          <p:cNvCxnSpPr>
            <a:cxnSpLocks/>
          </p:cNvCxnSpPr>
          <p:nvPr/>
        </p:nvCxnSpPr>
        <p:spPr>
          <a:xfrm>
            <a:off x="5586613" y="4787552"/>
            <a:ext cx="881486" cy="2937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BF42B5A-5197-4B2F-805D-6CF7AEBE379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837473B0-CC2E-450A-ABE3-18F120FF3D39}">
                <a1611:picAttrSrcUrl xmlns:a1611="http://schemas.microsoft.com/office/drawing/2016/11/main" r:id="rId45"/>
              </a:ext>
            </a:extLst>
          </a:blip>
          <a:stretch>
            <a:fillRect/>
          </a:stretch>
        </p:blipFill>
        <p:spPr>
          <a:xfrm>
            <a:off x="1648997" y="1851822"/>
            <a:ext cx="531096" cy="570116"/>
          </a:xfrm>
          <a:prstGeom prst="rect">
            <a:avLst/>
          </a:prstGeom>
        </p:spPr>
      </p:pic>
      <p:pic>
        <p:nvPicPr>
          <p:cNvPr id="47" name="Picture 4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CDC17F8-F9A2-4523-97D4-76BDF5F80AD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837473B0-CC2E-450A-ABE3-18F120FF3D39}">
                <a1611:picAttrSrcUrl xmlns:a1611="http://schemas.microsoft.com/office/drawing/2016/11/main" r:id="rId47"/>
              </a:ext>
            </a:extLst>
          </a:blip>
          <a:stretch>
            <a:fillRect/>
          </a:stretch>
        </p:blipFill>
        <p:spPr>
          <a:xfrm>
            <a:off x="6141630" y="1857651"/>
            <a:ext cx="877568" cy="577031"/>
          </a:xfrm>
          <a:prstGeom prst="rect">
            <a:avLst/>
          </a:prstGeom>
        </p:spPr>
      </p:pic>
      <p:pic>
        <p:nvPicPr>
          <p:cNvPr id="137" name="Picture 136" descr="A picture containing drawing, truck&#10;&#10;Description automatically generated">
            <a:extLst>
              <a:ext uri="{FF2B5EF4-FFF2-40B4-BE49-F238E27FC236}">
                <a16:creationId xmlns:a16="http://schemas.microsoft.com/office/drawing/2014/main" id="{C72025F1-C4F4-4A16-A404-75867D4452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073509" y="3225058"/>
            <a:ext cx="589020" cy="416241"/>
          </a:xfrm>
          <a:prstGeom prst="rect">
            <a:avLst/>
          </a:prstGeom>
        </p:spPr>
      </p:pic>
      <p:pic>
        <p:nvPicPr>
          <p:cNvPr id="138" name="Picture 137" descr="A picture containing drawing, truck&#10;&#10;Description automatically generated">
            <a:extLst>
              <a:ext uri="{FF2B5EF4-FFF2-40B4-BE49-F238E27FC236}">
                <a16:creationId xmlns:a16="http://schemas.microsoft.com/office/drawing/2014/main" id="{3B6097F2-9C99-460E-8E6B-8A45E1976D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239745" y="4427241"/>
            <a:ext cx="589020" cy="4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1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DC0EF7-F54C-B841-98FF-1F14E61F44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41E6B2-E7E2-3841-8E02-624690958F8C}"/>
              </a:ext>
            </a:extLst>
          </p:cNvPr>
          <p:cNvSpPr txBox="1">
            <a:spLocks/>
          </p:cNvSpPr>
          <p:nvPr/>
        </p:nvSpPr>
        <p:spPr>
          <a:xfrm>
            <a:off x="293333" y="1862462"/>
            <a:ext cx="3233394" cy="5770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34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263" indent="-139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System Font Regular"/>
              <a:buChar char="−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984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58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75" dirty="0">
                <a:solidFill>
                  <a:schemeClr val="bg1"/>
                </a:solidFill>
                <a:latin typeface="+mj-lt"/>
              </a:rPr>
              <a:t>A Better World Through Supply Chain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624212-F280-43A2-ABFE-E09D87F26CBB}"/>
              </a:ext>
            </a:extLst>
          </p:cNvPr>
          <p:cNvSpPr txBox="1"/>
          <p:nvPr/>
        </p:nvSpPr>
        <p:spPr>
          <a:xfrm>
            <a:off x="293334" y="2807690"/>
            <a:ext cx="3431379" cy="2430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endParaRPr lang="en-US" sz="135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350" dirty="0">
                <a:solidFill>
                  <a:schemeClr val="bg1"/>
                </a:solidFill>
              </a:rPr>
              <a:t>Supply chains shape the world we live in, with economic, environmental, </a:t>
            </a:r>
            <a:r>
              <a:rPr lang="en-US" sz="1350">
                <a:solidFill>
                  <a:schemeClr val="bg1"/>
                </a:solidFill>
              </a:rPr>
              <a:t>social, and </a:t>
            </a:r>
            <a:r>
              <a:rPr lang="en-US" sz="1350" dirty="0">
                <a:solidFill>
                  <a:schemeClr val="bg1"/>
                </a:solidFill>
              </a:rPr>
              <a:t>ethical stakes for </a:t>
            </a:r>
            <a:r>
              <a:rPr lang="en-US" sz="1350">
                <a:solidFill>
                  <a:schemeClr val="bg1"/>
                </a:solidFill>
              </a:rPr>
              <a:t>every person and </a:t>
            </a:r>
            <a:r>
              <a:rPr lang="en-US" sz="1350" dirty="0">
                <a:solidFill>
                  <a:schemeClr val="bg1"/>
                </a:solidFill>
              </a:rPr>
              <a:t>place on Earth. As supply chains become more technologically advanced, complicated, </a:t>
            </a:r>
            <a:r>
              <a:rPr lang="en-US" sz="1350">
                <a:solidFill>
                  <a:schemeClr val="bg1"/>
                </a:solidFill>
              </a:rPr>
              <a:t>interconnected, and </a:t>
            </a:r>
            <a:r>
              <a:rPr lang="en-US" sz="1350" dirty="0">
                <a:solidFill>
                  <a:schemeClr val="bg1"/>
                </a:solidFill>
              </a:rPr>
              <a:t>global, these stakes only grow. ASCM sees the extraordinary mission potential of this moment. If we can mobilize global supply chain communities, </a:t>
            </a:r>
            <a:r>
              <a:rPr lang="en-US" sz="1350">
                <a:solidFill>
                  <a:schemeClr val="bg1"/>
                </a:solidFill>
              </a:rPr>
              <a:t>extraordinary leaders and </a:t>
            </a:r>
            <a:r>
              <a:rPr lang="en-US" sz="1350" dirty="0">
                <a:solidFill>
                  <a:schemeClr val="bg1"/>
                </a:solidFill>
              </a:rPr>
              <a:t>visionary partners, we can </a:t>
            </a:r>
            <a:r>
              <a:rPr lang="en-US" sz="1350">
                <a:solidFill>
                  <a:schemeClr val="bg1"/>
                </a:solidFill>
              </a:rPr>
              <a:t>bring prosperity and </a:t>
            </a:r>
            <a:r>
              <a:rPr lang="en-US" sz="1350" dirty="0">
                <a:solidFill>
                  <a:schemeClr val="bg1"/>
                </a:solidFill>
              </a:rPr>
              <a:t>opportunity to </a:t>
            </a:r>
            <a:r>
              <a:rPr lang="en-US" sz="1350">
                <a:solidFill>
                  <a:schemeClr val="bg1"/>
                </a:solidFill>
              </a:rPr>
              <a:t>more people and places and </a:t>
            </a:r>
            <a:r>
              <a:rPr lang="en-US" sz="1350" dirty="0">
                <a:solidFill>
                  <a:schemeClr val="bg1"/>
                </a:solidFill>
              </a:rPr>
              <a:t>solve critical problems that affect countless lives. </a:t>
            </a:r>
          </a:p>
        </p:txBody>
      </p:sp>
    </p:spTree>
    <p:extLst>
      <p:ext uri="{BB962C8B-B14F-4D97-AF65-F5344CB8AC3E}">
        <p14:creationId xmlns:p14="http://schemas.microsoft.com/office/powerpoint/2010/main" val="253250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1237" y="1513308"/>
            <a:ext cx="8226873" cy="575172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awareness and importance of global supply chain has never been greater.  </a:t>
            </a:r>
            <a:r>
              <a:rPr lang="en-US" sz="15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our collective responsibility to evolve, grow and remain on the forefront of change within the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Impact of the Global Supply Chain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5890" y="3366856"/>
            <a:ext cx="5269982" cy="3293653"/>
          </a:xfrm>
        </p:spPr>
        <p:txBody>
          <a:bodyPr>
            <a:normAutofit/>
          </a:bodyPr>
          <a:lstStyle/>
          <a:p>
            <a:pPr marL="214313" indent="-214313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353" lvl="1" indent="0">
              <a:spcAft>
                <a:spcPts val="600"/>
              </a:spcAft>
              <a:buClr>
                <a:schemeClr val="tx2"/>
              </a:buClr>
              <a:buNone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CACE50-74A5-486E-AA55-F14DC9CBB577}"/>
              </a:ext>
            </a:extLst>
          </p:cNvPr>
          <p:cNvSpPr txBox="1">
            <a:spLocks/>
          </p:cNvSpPr>
          <p:nvPr/>
        </p:nvSpPr>
        <p:spPr>
          <a:xfrm>
            <a:off x="556931" y="2347195"/>
            <a:ext cx="4516515" cy="233777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575" indent="-1984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5000" indent="-1984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−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984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1875" indent="-158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Forces Challenge the Work of the Supply Chain Professional Every Day</a:t>
            </a:r>
          </a:p>
          <a:p>
            <a:pPr marL="435769" lvl="1" indent="-257175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Coronavirus, diseases</a:t>
            </a:r>
          </a:p>
          <a:p>
            <a:pPr marL="435769" lvl="1" indent="-257175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Tariffs and geopolitical</a:t>
            </a:r>
          </a:p>
          <a:p>
            <a:pPr marL="435769" lvl="1" indent="-257175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Cyber security</a:t>
            </a:r>
          </a:p>
          <a:p>
            <a:pPr marL="435769" lvl="1" indent="-257175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Earthquakes, hurricanes and natural disasters</a:t>
            </a:r>
          </a:p>
          <a:p>
            <a:pPr marL="435769" lvl="1" indent="-257175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and climate concerns</a:t>
            </a:r>
          </a:p>
          <a:p>
            <a:pPr marL="435769" lvl="1" indent="-257175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 labor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A picture containing photo, sitting, table, bowl&#10;&#10;Description automatically generated">
            <a:extLst>
              <a:ext uri="{FF2B5EF4-FFF2-40B4-BE49-F238E27FC236}">
                <a16:creationId xmlns:a16="http://schemas.microsoft.com/office/drawing/2014/main" id="{B002A612-E64A-453A-B206-8B2D9922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08" y="2108327"/>
            <a:ext cx="3278816" cy="32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AA5B-D661-4C6E-A746-628925BB86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Efforts to Bring Supply Chains Back to the United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8A08E-44F3-48B8-9581-74B11DAA9C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514" y="4800600"/>
            <a:ext cx="6229350" cy="800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Tim Brightbill, Wiley Rein LLP</a:t>
            </a:r>
          </a:p>
          <a:p>
            <a:r>
              <a:rPr lang="en-US" dirty="0" err="1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tbrightbill@wiley.law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/>
              <a:t>202-468-2823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CE5862E-66A9-43DA-A398-0E31953E4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998" y="3714750"/>
            <a:ext cx="6858000" cy="1356214"/>
          </a:xfrm>
        </p:spPr>
        <p:txBody>
          <a:bodyPr/>
          <a:lstStyle/>
          <a:p>
            <a:r>
              <a:rPr lang="en-US" dirty="0"/>
              <a:t>New COVID-Related Efforts to Onshore Key Industries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191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4000" b="1" dirty="0">
            <a:solidFill>
              <a:srgbClr val="003764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VA HQ2 PPT Template.potx" id="{5452A5B6-9462-E94A-BFD5-7A0A21911406}" vid="{1B399B1A-50BB-C44D-AA09-9335E9BBE6AB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A HQ2 PPT Template.potx" id="{5452A5B6-9462-E94A-BFD5-7A0A21911406}" vid="{DFB1C182-EA69-9F42-867F-AA957C02CC6C}"/>
    </a:ext>
  </a:extLst>
</a:theme>
</file>

<file path=ppt/theme/theme3.xml><?xml version="1.0" encoding="utf-8"?>
<a:theme xmlns:a="http://schemas.openxmlformats.org/drawingml/2006/main" name="CONTENT">
  <a:themeElements>
    <a:clrScheme name="VEDP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A HQ2 PPT Template.potx" id="{5452A5B6-9462-E94A-BFD5-7A0A21911406}" vid="{CEB8CDE4-EECF-0346-8F65-9201031E851A}"/>
    </a:ext>
  </a:extLst>
</a:theme>
</file>

<file path=ppt/theme/theme4.xml><?xml version="1.0" encoding="utf-8"?>
<a:theme xmlns:a="http://schemas.openxmlformats.org/drawingml/2006/main" name="CONTACT 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sz="1200" b="1" dirty="0" smtClean="0">
            <a:solidFill>
              <a:srgbClr val="003764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VA HQ2 PPT Template.potx" id="{5452A5B6-9462-E94A-BFD5-7A0A21911406}" vid="{1B36AA3B-32D1-8348-8629-2ECF9CCFC71B}"/>
    </a:ext>
  </a:extLst>
</a:theme>
</file>

<file path=ppt/theme/theme5.xml><?xml version="1.0" encoding="utf-8"?>
<a:theme xmlns:a="http://schemas.openxmlformats.org/drawingml/2006/main" name="Colors">
  <a:themeElements>
    <a:clrScheme name="AMAZON NOVA">
      <a:dk1>
        <a:srgbClr val="000000"/>
      </a:dk1>
      <a:lt1>
        <a:srgbClr val="FFFFFF"/>
      </a:lt1>
      <a:dk2>
        <a:srgbClr val="323232"/>
      </a:dk2>
      <a:lt2>
        <a:srgbClr val="FEFFFE"/>
      </a:lt2>
      <a:accent1>
        <a:srgbClr val="31B199"/>
      </a:accent1>
      <a:accent2>
        <a:srgbClr val="AB2299"/>
      </a:accent2>
      <a:accent3>
        <a:srgbClr val="444441"/>
      </a:accent3>
      <a:accent4>
        <a:srgbClr val="E2E0DA"/>
      </a:accent4>
      <a:accent5>
        <a:srgbClr val="F1B036"/>
      </a:accent5>
      <a:accent6>
        <a:srgbClr val="4B88BA"/>
      </a:accent6>
      <a:hlink>
        <a:srgbClr val="444441"/>
      </a:hlink>
      <a:folHlink>
        <a:srgbClr val="E2E0D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A HQ2 PPT Template.potx" id="{5452A5B6-9462-E94A-BFD5-7A0A21911406}" vid="{68102DCF-0A6A-5440-BA46-746013A7BCD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 HQ2 PPT Template</Template>
  <TotalTime>1927</TotalTime>
  <Words>666</Words>
  <Application>Microsoft Macintosh PowerPoint</Application>
  <PresentationFormat>On-screen Show (4:3)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Courier New</vt:lpstr>
      <vt:lpstr>Proxima Nova</vt:lpstr>
      <vt:lpstr>Proxima Nova Light</vt:lpstr>
      <vt:lpstr>Univia Pro Book</vt:lpstr>
      <vt:lpstr>Wingdings</vt:lpstr>
      <vt:lpstr>TITLES</vt:lpstr>
      <vt:lpstr>AGENDA</vt:lpstr>
      <vt:lpstr>CONTENT</vt:lpstr>
      <vt:lpstr>CONTACT US</vt:lpstr>
      <vt:lpstr>Colors</vt:lpstr>
      <vt:lpstr>PowerPoint Presentation</vt:lpstr>
      <vt:lpstr>PowerPoint Presentation</vt:lpstr>
      <vt:lpstr>Quick Update as of 7/9/20</vt:lpstr>
      <vt:lpstr>PowerPoint Presentation</vt:lpstr>
      <vt:lpstr> Making an Impact:   Association for Supply Chain Management</vt:lpstr>
      <vt:lpstr>What is supply chain?</vt:lpstr>
      <vt:lpstr>PowerPoint Presentation</vt:lpstr>
      <vt:lpstr>The Impact of the Global Supply Chain</vt:lpstr>
      <vt:lpstr>Efforts to Bring Supply Chains Back to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Adrianne Griffith</dc:creator>
  <cp:lastModifiedBy>Brock, Deidre</cp:lastModifiedBy>
  <cp:revision>188</cp:revision>
  <cp:lastPrinted>2017-12-27T18:27:33Z</cp:lastPrinted>
  <dcterms:created xsi:type="dcterms:W3CDTF">2019-06-06T15:14:09Z</dcterms:created>
  <dcterms:modified xsi:type="dcterms:W3CDTF">2020-07-17T14:51:02Z</dcterms:modified>
</cp:coreProperties>
</file>